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Lst>
  <p:sldSz cy="5143500" cx="9144000"/>
  <p:notesSz cx="6858000" cy="9144000"/>
  <p:embeddedFontLst>
    <p:embeddedFont>
      <p:font typeface="Raleway"/>
      <p:regular r:id="rId58"/>
      <p:bold r:id="rId59"/>
      <p:italic r:id="rId60"/>
      <p:boldItalic r:id="rId61"/>
    </p:embeddedFont>
    <p:embeddedFont>
      <p:font typeface="Roboto"/>
      <p:regular r:id="rId62"/>
      <p:bold r:id="rId63"/>
      <p:italic r:id="rId64"/>
      <p:boldItalic r:id="rId65"/>
    </p:embeddedFont>
    <p:embeddedFont>
      <p:font typeface="PT Sans Narrow"/>
      <p:regular r:id="rId66"/>
      <p:bold r:id="rId67"/>
    </p:embeddedFont>
    <p:embeddedFont>
      <p:font typeface="Montserrat"/>
      <p:regular r:id="rId68"/>
      <p:bold r:id="rId69"/>
      <p:italic r:id="rId70"/>
      <p:boldItalic r:id="rId71"/>
    </p:embeddedFont>
    <p:embeddedFont>
      <p:font typeface="Merriweather"/>
      <p:regular r:id="rId72"/>
      <p:bold r:id="rId73"/>
      <p:italic r:id="rId74"/>
      <p:boldItalic r:id="rId75"/>
    </p:embeddedFont>
    <p:embeddedFont>
      <p:font typeface="Source Sans Pro"/>
      <p:regular r:id="rId76"/>
      <p:bold r:id="rId77"/>
      <p:italic r:id="rId78"/>
      <p:boldItalic r:id="rId79"/>
    </p:embeddedFont>
    <p:embeddedFont>
      <p:font typeface="Comfortaa"/>
      <p:regular r:id="rId80"/>
      <p:bold r:id="rId81"/>
    </p:embeddedFont>
    <p:embeddedFont>
      <p:font typeface="Open Sans"/>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3C826BE-F490-429F-A674-5786B83DEA92}">
  <a:tblStyle styleId="{B3C826BE-F490-429F-A674-5786B83DEA9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OpenSans-italic.fntdata"/><Relationship Id="rId83" Type="http://schemas.openxmlformats.org/officeDocument/2006/relationships/font" Target="fonts/OpenSans-bold.fntdata"/><Relationship Id="rId42" Type="http://schemas.openxmlformats.org/officeDocument/2006/relationships/slide" Target="slides/slide36.xml"/><Relationship Id="rId41" Type="http://schemas.openxmlformats.org/officeDocument/2006/relationships/slide" Target="slides/slide35.xml"/><Relationship Id="rId85" Type="http://schemas.openxmlformats.org/officeDocument/2006/relationships/font" Target="fonts/OpenSans-boldItalic.fntdata"/><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Comfortaa-regular.fntdata"/><Relationship Id="rId82" Type="http://schemas.openxmlformats.org/officeDocument/2006/relationships/font" Target="fonts/OpenSans-regular.fntdata"/><Relationship Id="rId81" Type="http://schemas.openxmlformats.org/officeDocument/2006/relationships/font" Target="fonts/Comfortaa-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Merriweather-bold.fntdata"/><Relationship Id="rId72" Type="http://schemas.openxmlformats.org/officeDocument/2006/relationships/font" Target="fonts/Merriweather-regular.fntdata"/><Relationship Id="rId31" Type="http://schemas.openxmlformats.org/officeDocument/2006/relationships/slide" Target="slides/slide25.xml"/><Relationship Id="rId75" Type="http://schemas.openxmlformats.org/officeDocument/2006/relationships/font" Target="fonts/Merriweather-boldItalic.fntdata"/><Relationship Id="rId30" Type="http://schemas.openxmlformats.org/officeDocument/2006/relationships/slide" Target="slides/slide24.xml"/><Relationship Id="rId74" Type="http://schemas.openxmlformats.org/officeDocument/2006/relationships/font" Target="fonts/Merriweather-italic.fntdata"/><Relationship Id="rId33" Type="http://schemas.openxmlformats.org/officeDocument/2006/relationships/slide" Target="slides/slide27.xml"/><Relationship Id="rId77" Type="http://schemas.openxmlformats.org/officeDocument/2006/relationships/font" Target="fonts/SourceSansPro-bold.fntdata"/><Relationship Id="rId32" Type="http://schemas.openxmlformats.org/officeDocument/2006/relationships/slide" Target="slides/slide26.xml"/><Relationship Id="rId76" Type="http://schemas.openxmlformats.org/officeDocument/2006/relationships/font" Target="fonts/SourceSansPro-regular.fntdata"/><Relationship Id="rId35" Type="http://schemas.openxmlformats.org/officeDocument/2006/relationships/slide" Target="slides/slide29.xml"/><Relationship Id="rId79" Type="http://schemas.openxmlformats.org/officeDocument/2006/relationships/font" Target="fonts/SourceSansPro-boldItalic.fntdata"/><Relationship Id="rId34" Type="http://schemas.openxmlformats.org/officeDocument/2006/relationships/slide" Target="slides/slide28.xml"/><Relationship Id="rId78" Type="http://schemas.openxmlformats.org/officeDocument/2006/relationships/font" Target="fonts/SourceSansPro-italic.fntdata"/><Relationship Id="rId71" Type="http://schemas.openxmlformats.org/officeDocument/2006/relationships/font" Target="fonts/Montserrat-boldItalic.fntdata"/><Relationship Id="rId70" Type="http://schemas.openxmlformats.org/officeDocument/2006/relationships/font" Target="fonts/Montserrat-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regular.fntdata"/><Relationship Id="rId61" Type="http://schemas.openxmlformats.org/officeDocument/2006/relationships/font" Target="fonts/Raleway-boldItalic.fntdata"/><Relationship Id="rId20" Type="http://schemas.openxmlformats.org/officeDocument/2006/relationships/slide" Target="slides/slide14.xml"/><Relationship Id="rId64" Type="http://schemas.openxmlformats.org/officeDocument/2006/relationships/font" Target="fonts/Roboto-italic.fntdata"/><Relationship Id="rId63" Type="http://schemas.openxmlformats.org/officeDocument/2006/relationships/font" Target="fonts/Roboto-bold.fntdata"/><Relationship Id="rId22" Type="http://schemas.openxmlformats.org/officeDocument/2006/relationships/slide" Target="slides/slide16.xml"/><Relationship Id="rId66" Type="http://schemas.openxmlformats.org/officeDocument/2006/relationships/font" Target="fonts/PTSansNarrow-regular.fntdata"/><Relationship Id="rId21" Type="http://schemas.openxmlformats.org/officeDocument/2006/relationships/slide" Target="slides/slide15.xml"/><Relationship Id="rId65" Type="http://schemas.openxmlformats.org/officeDocument/2006/relationships/font" Target="fonts/Roboto-boldItalic.fntdata"/><Relationship Id="rId24" Type="http://schemas.openxmlformats.org/officeDocument/2006/relationships/slide" Target="slides/slide18.xml"/><Relationship Id="rId68" Type="http://schemas.openxmlformats.org/officeDocument/2006/relationships/font" Target="fonts/Montserrat-regular.fntdata"/><Relationship Id="rId23" Type="http://schemas.openxmlformats.org/officeDocument/2006/relationships/slide" Target="slides/slide17.xml"/><Relationship Id="rId67" Type="http://schemas.openxmlformats.org/officeDocument/2006/relationships/font" Target="fonts/PTSansNarrow-bold.fntdata"/><Relationship Id="rId60" Type="http://schemas.openxmlformats.org/officeDocument/2006/relationships/font" Target="fonts/Raleway-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Montserrat-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Raleway-bold.fntdata"/><Relationship Id="rId14" Type="http://schemas.openxmlformats.org/officeDocument/2006/relationships/slide" Target="slides/slide8.xml"/><Relationship Id="rId58" Type="http://schemas.openxmlformats.org/officeDocument/2006/relationships/font" Target="fonts/Raleway-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atk.broadinstitute.org/hc/en-us/articles/360035535912"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broadinstitute/gatk-docs/blob/master/gatk3-methods-and-algorithms/Base_Quality_Score_Recalibration_%28BQSR%29.md" TargetMode="External"/><Relationship Id="rId3" Type="http://schemas.openxmlformats.org/officeDocument/2006/relationships/hyperlink" Target="https://pubmed.ncbi.nlm.nih.gov/26920804/" TargetMode="External"/><Relationship Id="rId4" Type="http://schemas.openxmlformats.org/officeDocument/2006/relationships/hyperlink" Target="https://pubmed.ncbi.nlm.nih.gov/27716037/"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ubmed.ncbi.nlm.nih.gov/23303777/"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broadinstitute/gatk-docs/blob/master/blog-2012-to-2019/2019-03-05-New!_Mitochondrial_Analysis_with_Mutect2.md?id=23598"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mcmedgenomics.biomedcentral.com/articles/10.1186/s12920-019-0636-y" TargetMode="External"/><Relationship Id="rId3" Type="http://schemas.openxmlformats.org/officeDocument/2006/relationships/hyperlink" Target="https://gatk.broadinstitute.org/hc/en-us" TargetMode="External"/><Relationship Id="rId4" Type="http://schemas.openxmlformats.org/officeDocument/2006/relationships/hyperlink" Target="http://dx.doi.org/10.1101/gr.129684.111" TargetMode="External"/><Relationship Id="rId10" Type="http://schemas.openxmlformats.org/officeDocument/2006/relationships/hyperlink" Target="https://www.nature.com/articles/s41467-019-09027-x" TargetMode="External"/><Relationship Id="rId9" Type="http://schemas.openxmlformats.org/officeDocument/2006/relationships/hyperlink" Target="https://www.biorxiv.org/content/10.1101/250647v1.full.pdf" TargetMode="External"/><Relationship Id="rId5" Type="http://schemas.openxmlformats.org/officeDocument/2006/relationships/hyperlink" Target="http://dkoboldt.github.io/varscan/" TargetMode="External"/><Relationship Id="rId6" Type="http://schemas.openxmlformats.org/officeDocument/2006/relationships/hyperlink" Target="https://doi.org/10.1038/s41592-018-0051-x" TargetMode="External"/><Relationship Id="rId7" Type="http://schemas.openxmlformats.org/officeDocument/2006/relationships/hyperlink" Target="https://github.com/Illumina/strelka" TargetMode="External"/><Relationship Id="rId8" Type="http://schemas.openxmlformats.org/officeDocument/2006/relationships/hyperlink" Target="https://doi.org/10.1186/s13059-016-1029-6"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cademic.oup.com/bib/article/22/3/bbaa148/5875142?login=true" TargetMode="External"/><Relationship Id="rId3" Type="http://schemas.openxmlformats.org/officeDocument/2006/relationships/hyperlink" Target="https://bmcgenomics.biomedcentral.com/articles/10.1186/s12864-022-08365-3"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enome.cshlp.org/content/22/2/398.full"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 though the session is called mutation calling and analysis, to clarify, we will mostly discuss somatic mutation calling rather than germline mutation calling as this is the main focus of the entire workshop. Many somatic variant calling pipelines are </a:t>
            </a:r>
            <a:r>
              <a:rPr lang="en"/>
              <a:t>distinct</a:t>
            </a:r>
            <a:r>
              <a:rPr lang="en"/>
              <a:t> from those to call germline variants.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2efd55ac9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2efd55ac9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slide, I would like to highlight a few important steps in in data preprocessing. In the data pre-</a:t>
            </a:r>
            <a:r>
              <a:rPr lang="en"/>
              <a:t>processing</a:t>
            </a:r>
            <a:r>
              <a:rPr lang="en"/>
              <a:t> steps, the raw unmapped reads (in FASTQ or uBAM format) are mapped to a reference genome to generate BAM files. These BAM files then undergo additional processing steps call MarkDuplicatesSpark and Recalibrate Base Quality Scores. </a:t>
            </a:r>
            <a:endParaRPr/>
          </a:p>
          <a:p>
            <a:pPr indent="0" lvl="0" marL="0" rtl="0" algn="l">
              <a:spcBef>
                <a:spcPts val="0"/>
              </a:spcBef>
              <a:spcAft>
                <a:spcPts val="0"/>
              </a:spcAft>
              <a:buNone/>
            </a:pPr>
            <a:r>
              <a:rPr lang="en"/>
              <a:t>If you recall from lecture 3, PCR amplification during library preparation could lead to multiple copies of the same read that start and end at the same genomic location. These reads if not processed can lead to bias and error for downstream analysis. This is where MarkDuplicatesSpark comes in. It marks read duplicates and sort reads into coordinate order. Marked paired reads are ignored during the variant calling process.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RBQS: As mentioned in lecture 3, base quality scores are confidence scores generated by the sequencer for each base. There could be systematic bias for these scores coming from library preparation, sequencing, manufacturing defects in flowcell chips, sequencer variation, and sequencing chemistry, resulting in over or under estimation of the quality score. These scores are important for variant discovery process as they are used as evidence for or against calling possible variants. Hence, it’s important to correct any systematic bias for these scores. That is the role of the step Recalibrate Base Quality Score, which consists of applying machine learning method to detect and correct for </a:t>
            </a:r>
            <a:r>
              <a:rPr lang="en"/>
              <a:t>patterns</a:t>
            </a:r>
            <a:r>
              <a:rPr lang="en"/>
              <a:t> of systematic errors in the base quality scores.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https://gatk.broadinstitute.org/hc/en-us/articles/360035535912</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43264a9ea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43264a9ea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just some examples from GATK showing the effects of Base quality score recalibration step. For the left figures, after recalibration, the reported quality scores are much closer to their empirical scores than before. </a:t>
            </a:r>
            <a:r>
              <a:rPr lang="en">
                <a:solidFill>
                  <a:schemeClr val="dk1"/>
                </a:solidFill>
              </a:rPr>
              <a:t> (The empirical quality score vs the reported quality score for a number of bases before and after GATK recalibration)</a:t>
            </a:r>
            <a:endParaRPr/>
          </a:p>
          <a:p>
            <a:pPr indent="0" lvl="0" marL="0" rtl="0" algn="l">
              <a:spcBef>
                <a:spcPts val="0"/>
              </a:spcBef>
              <a:spcAft>
                <a:spcPts val="0"/>
              </a:spcAft>
              <a:buNone/>
            </a:pPr>
            <a:r>
              <a:rPr lang="en"/>
              <a:t>On the figure on the right, you could see that before recalibration, there seemed to be a systematic bias leading to a peak in base quality score of 34 here. After GATK recalibration, there is a more evenly spread of the quality scores distribution, which is what usually expected</a:t>
            </a:r>
            <a:endParaRPr/>
          </a:p>
          <a:p>
            <a:pPr indent="0" lvl="0" marL="0" rtl="0" algn="l">
              <a:spcBef>
                <a:spcPts val="0"/>
              </a:spcBef>
              <a:spcAft>
                <a:spcPts val="0"/>
              </a:spcAft>
              <a:buNone/>
            </a:pPr>
            <a:r>
              <a:rPr lang="en" u="sng">
                <a:solidFill>
                  <a:schemeClr val="hlink"/>
                </a:solidFill>
                <a:hlinkClick r:id="rId2"/>
              </a:rPr>
              <a:t>https://github.com/broadinstitute/gatk-docs/blob/master/gatk3-methods-and-algorithms/Base_Quality_Score_Recalibration_%28BQSR%29.md</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050" u="sng">
                <a:solidFill>
                  <a:srgbClr val="1A73E8"/>
                </a:solidFill>
                <a:highlight>
                  <a:srgbClr val="FFFFFF"/>
                </a:highlight>
                <a:latin typeface="Roboto"/>
                <a:ea typeface="Roboto"/>
                <a:cs typeface="Roboto"/>
                <a:sym typeface="Roboto"/>
                <a:hlinkClick r:id="rId3">
                  <a:extLst>
                    <a:ext uri="{A12FA001-AC4F-418D-AE19-62706E023703}">
                      <ahyp:hlinkClr val="tx"/>
                    </a:ext>
                  </a:extLst>
                </a:hlinkClick>
              </a:rPr>
              <a:t>https://pubmed.ncbi.nlm.nih.gov/26920804/</a:t>
            </a:r>
            <a:endParaRPr/>
          </a:p>
          <a:p>
            <a:pPr indent="0" lvl="0" marL="0" rtl="0" algn="l">
              <a:spcBef>
                <a:spcPts val="0"/>
              </a:spcBef>
              <a:spcAft>
                <a:spcPts val="0"/>
              </a:spcAft>
              <a:buNone/>
            </a:pPr>
            <a:r>
              <a:rPr lang="en" sz="1050">
                <a:solidFill>
                  <a:srgbClr val="1A73E8"/>
                </a:solidFill>
                <a:highlight>
                  <a:srgbClr val="FFFFFF"/>
                </a:highlight>
                <a:uFill>
                  <a:noFill/>
                </a:uFill>
                <a:latin typeface="Roboto"/>
                <a:ea typeface="Roboto"/>
                <a:cs typeface="Roboto"/>
                <a:sym typeface="Roboto"/>
                <a:hlinkClick r:id="rId4">
                  <a:extLst>
                    <a:ext uri="{A12FA001-AC4F-418D-AE19-62706E023703}">
                      <ahyp:hlinkClr val="tx"/>
                    </a:ext>
                  </a:extLst>
                </a:hlinkClick>
              </a:rPr>
              <a:t>https://pubmed.ncbi.nlm.nih.gov/27716037/</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90de42337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90de42337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 </a:t>
            </a:r>
            <a:r>
              <a:rPr lang="en"/>
              <a:t>just</a:t>
            </a:r>
            <a:r>
              <a:rPr lang="en"/>
              <a:t> want to highlight the importance of using PoN for somatic variant calling. The purpose of PoN is to capture recurrent technical. As the name suggests, they are derived from normal samples, usually from blood of young healthy individuals with low chance of having undiagnosed cancers, and the </a:t>
            </a:r>
            <a:r>
              <a:rPr lang="en"/>
              <a:t>recommended</a:t>
            </a:r>
            <a:r>
              <a:rPr lang="en"/>
              <a:t> minimum number of samples from GATK are 40. Since they are used to </a:t>
            </a:r>
            <a:r>
              <a:rPr lang="en"/>
              <a:t>capture</a:t>
            </a:r>
            <a:r>
              <a:rPr lang="en"/>
              <a:t> </a:t>
            </a:r>
            <a:r>
              <a:rPr lang="en"/>
              <a:t>technically</a:t>
            </a:r>
            <a:r>
              <a:rPr lang="en"/>
              <a:t> artifacts, ideally they should be as technically similar as </a:t>
            </a:r>
            <a:r>
              <a:rPr lang="en"/>
              <a:t>possible</a:t>
            </a:r>
            <a:r>
              <a:rPr lang="en"/>
              <a:t> to tumors.</a:t>
            </a:r>
            <a:endParaRPr/>
          </a:p>
          <a:p>
            <a:pPr indent="0" lvl="0" marL="0" rtl="0" algn="l">
              <a:spcBef>
                <a:spcPts val="0"/>
              </a:spcBef>
              <a:spcAft>
                <a:spcPts val="0"/>
              </a:spcAft>
              <a:buNone/>
            </a:pPr>
            <a:r>
              <a:rPr lang="en"/>
              <a:t>It’s not always possible to generate PoN for a specific study. In such case, one could obtain a set of public PoN provided by GATK. The links are provided here.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90de42337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90de42337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latin typeface="Montserrat"/>
                <a:ea typeface="Montserrat"/>
                <a:cs typeface="Montserrat"/>
                <a:sym typeface="Montserrat"/>
              </a:rPr>
              <a:t>In this slide, I would like to highlight the importance of LearnReadOrientation Bias Artifacts and Cross-Sample Contamination Steps in GATK pipeline. For LearnRead Orientation, this step is particularly important and highly </a:t>
            </a:r>
            <a:r>
              <a:rPr lang="en" sz="1050">
                <a:solidFill>
                  <a:schemeClr val="dk1"/>
                </a:solidFill>
                <a:highlight>
                  <a:srgbClr val="FFFFFF"/>
                </a:highlight>
                <a:latin typeface="Montserrat"/>
                <a:ea typeface="Montserrat"/>
                <a:cs typeface="Montserrat"/>
                <a:sym typeface="Montserrat"/>
              </a:rPr>
              <a:t>recommended</a:t>
            </a:r>
            <a:r>
              <a:rPr lang="en" sz="1050">
                <a:solidFill>
                  <a:schemeClr val="dk1"/>
                </a:solidFill>
                <a:highlight>
                  <a:srgbClr val="FFFFFF"/>
                </a:highlight>
                <a:latin typeface="Montserrat"/>
                <a:ea typeface="Montserrat"/>
                <a:cs typeface="Montserrat"/>
                <a:sym typeface="Montserrat"/>
              </a:rPr>
              <a:t> for FFPE and Illumina Novaseq samples. It helps filter out oxidation and deamination artifacts with higher frequency in one read pair orientation. (For instance, it helps filter out variants with </a:t>
            </a:r>
            <a:r>
              <a:rPr lang="en" sz="1150">
                <a:solidFill>
                  <a:srgbClr val="2A2A2A"/>
                </a:solidFill>
                <a:highlight>
                  <a:schemeClr val="lt1"/>
                </a:highlight>
                <a:latin typeface="Merriweather"/>
                <a:ea typeface="Merriweather"/>
                <a:cs typeface="Merriweather"/>
                <a:sym typeface="Merriweather"/>
              </a:rPr>
              <a:t>s</a:t>
            </a:r>
            <a:r>
              <a:rPr lang="en" sz="1150">
                <a:solidFill>
                  <a:srgbClr val="2A2A2A"/>
                </a:solidFill>
                <a:highlight>
                  <a:schemeClr val="lt1"/>
                </a:highlight>
                <a:latin typeface="Merriweather"/>
                <a:ea typeface="Merriweather"/>
                <a:cs typeface="Merriweather"/>
                <a:sym typeface="Merriweather"/>
              </a:rPr>
              <a:t>pecific strand orientation in that G &gt; T errors always presented in the first Illumina read, whereas the C &gt; A errors were always found in the second read.)</a:t>
            </a:r>
            <a:endParaRPr sz="1150">
              <a:solidFill>
                <a:srgbClr val="2A2A2A"/>
              </a:solidFill>
              <a:highlight>
                <a:schemeClr val="lt1"/>
              </a:highlight>
              <a:latin typeface="Merriweather"/>
              <a:ea typeface="Merriweather"/>
              <a:cs typeface="Merriweather"/>
              <a:sym typeface="Merriweather"/>
            </a:endParaRPr>
          </a:p>
          <a:p>
            <a:pPr indent="0" lvl="0" marL="0" rtl="0" algn="l">
              <a:spcBef>
                <a:spcPts val="0"/>
              </a:spcBef>
              <a:spcAft>
                <a:spcPts val="0"/>
              </a:spcAft>
              <a:buNone/>
            </a:pPr>
            <a:r>
              <a:rPr lang="en" sz="1050">
                <a:solidFill>
                  <a:schemeClr val="dk1"/>
                </a:solidFill>
                <a:highlight>
                  <a:srgbClr val="FFFFFF"/>
                </a:highlight>
                <a:latin typeface="Montserrat"/>
                <a:ea typeface="Montserrat"/>
                <a:cs typeface="Montserrat"/>
                <a:sym typeface="Montserrat"/>
              </a:rPr>
              <a:t>We have included here a reference where you can learn more about this type of artifact. </a:t>
            </a:r>
            <a:endParaRPr sz="1050">
              <a:solidFill>
                <a:schemeClr val="dk1"/>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sz="1050">
              <a:solidFill>
                <a:schemeClr val="dk1"/>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en" sz="1050">
                <a:solidFill>
                  <a:schemeClr val="dk1"/>
                </a:solidFill>
                <a:highlight>
                  <a:srgbClr val="FFFFFF"/>
                </a:highlight>
                <a:latin typeface="Montserrat"/>
                <a:ea typeface="Montserrat"/>
                <a:cs typeface="Montserrat"/>
                <a:sym typeface="Montserrat"/>
              </a:rPr>
              <a:t>For Calculate contamination, this step </a:t>
            </a:r>
            <a:r>
              <a:rPr lang="en" sz="1050">
                <a:solidFill>
                  <a:schemeClr val="dk1"/>
                </a:solidFill>
                <a:highlight>
                  <a:srgbClr val="FFFFFF"/>
                </a:highlight>
                <a:latin typeface="Montserrat"/>
                <a:ea typeface="Montserrat"/>
                <a:cs typeface="Montserrat"/>
                <a:sym typeface="Montserrat"/>
              </a:rPr>
              <a:t>basically</a:t>
            </a:r>
            <a:r>
              <a:rPr lang="en" sz="1050">
                <a:solidFill>
                  <a:schemeClr val="dk1"/>
                </a:solidFill>
                <a:highlight>
                  <a:srgbClr val="FFFFFF"/>
                </a:highlight>
                <a:latin typeface="Montserrat"/>
                <a:ea typeface="Montserrat"/>
                <a:cs typeface="Montserrat"/>
                <a:sym typeface="Montserrat"/>
              </a:rPr>
              <a:t> calculates fraction of reads coming from cross-sample contamination. And this information can be used to filter out additional artifacts.</a:t>
            </a:r>
            <a:endParaRPr sz="1050">
              <a:solidFill>
                <a:schemeClr val="dk1"/>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sz="1050">
              <a:solidFill>
                <a:schemeClr val="dk1"/>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en" sz="1050">
                <a:solidFill>
                  <a:schemeClr val="dk1"/>
                </a:solidFill>
                <a:highlight>
                  <a:srgbClr val="FFFFFF"/>
                </a:highlight>
                <a:latin typeface="Montserrat"/>
                <a:ea typeface="Montserrat"/>
                <a:cs typeface="Montserrat"/>
                <a:sym typeface="Montserrat"/>
              </a:rPr>
              <a:t>(In this step, F1R2 counts are optional output from Mutect2, which contains the Count of read pairs in the F1R2 and F2R1 configurations supporting the reference and alternate alleles. </a:t>
            </a:r>
            <a:endParaRPr sz="1050">
              <a:solidFill>
                <a:schemeClr val="dk1"/>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en" sz="1050">
                <a:solidFill>
                  <a:schemeClr val="dk1"/>
                </a:solidFill>
                <a:highlight>
                  <a:srgbClr val="FFFFFF"/>
                </a:highlight>
                <a:latin typeface="Montserrat"/>
                <a:ea typeface="Montserrat"/>
                <a:cs typeface="Montserrat"/>
                <a:sym typeface="Montserrat"/>
              </a:rPr>
              <a:t>F1R2 means </a:t>
            </a:r>
            <a:r>
              <a:rPr lang="en" sz="1050">
                <a:solidFill>
                  <a:schemeClr val="dk1"/>
                </a:solidFill>
                <a:highlight>
                  <a:srgbClr val="FFFFFF"/>
                </a:highlight>
                <a:latin typeface="Montserrat"/>
                <a:ea typeface="Montserrat"/>
                <a:cs typeface="Montserrat"/>
                <a:sym typeface="Montserrat"/>
              </a:rPr>
              <a:t>first read forward and second read reverse strand. F2R1 means first read (left most) reverse and second read forward  </a:t>
            </a:r>
            <a:endParaRPr sz="1050">
              <a:solidFill>
                <a:schemeClr val="dk1"/>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en" sz="1050">
                <a:solidFill>
                  <a:schemeClr val="dk1"/>
                </a:solidFill>
                <a:highlight>
                  <a:srgbClr val="FFFFFF"/>
                </a:highlight>
                <a:latin typeface="Montserrat"/>
                <a:ea typeface="Montserrat"/>
                <a:cs typeface="Montserrat"/>
                <a:sym typeface="Montserrat"/>
              </a:rPr>
              <a:t>Conversion of Guanine to 8-oxoG which can pair with C and A</a:t>
            </a:r>
            <a:endParaRPr sz="1050">
              <a:solidFill>
                <a:schemeClr val="dk1"/>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en" sz="1150">
                <a:solidFill>
                  <a:srgbClr val="2A2A2A"/>
                </a:solidFill>
                <a:highlight>
                  <a:srgbClr val="FFFFFF"/>
                </a:highlight>
                <a:latin typeface="Merriweather"/>
                <a:ea typeface="Merriweather"/>
                <a:cs typeface="Merriweather"/>
                <a:sym typeface="Merriweather"/>
              </a:rPr>
              <a:t>Specific strand orientation in that G &gt; T errors always presented in the first Illumina read, whereas the C &gt; A errors were always found in the second read.)</a:t>
            </a:r>
            <a:endParaRPr sz="1050">
              <a:solidFill>
                <a:schemeClr val="dk1"/>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https://pubmed.ncbi.nlm.nih.gov/23303777/</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96aad3cebd_9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96aad3cebd_9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will discuss about different algorithms to identify short somatic variants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2ceb0ee9ef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2ceb0ee9ef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multiple algorithms available for short somatic variant calling with different approaches employed by them. In general, they can be broadly divided into different algorithm class: heuristic, bayesian, haplotyping, and machine learning approaches.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212121"/>
                </a:solidFill>
                <a:highlight>
                  <a:srgbClr val="FFFFFF"/>
                </a:highlight>
              </a:rPr>
              <a:t>The heuristic approaches, adopted by VarScan2 and VarDict, identify potential variants whose supporting reads meet certain thresholds and then apply statistical tests or </a:t>
            </a:r>
            <a:r>
              <a:rPr i="1" lang="en">
                <a:solidFill>
                  <a:srgbClr val="212121"/>
                </a:solidFill>
                <a:highlight>
                  <a:srgbClr val="FFFFFF"/>
                </a:highlight>
              </a:rPr>
              <a:t>ad hoc</a:t>
            </a:r>
            <a:r>
              <a:rPr lang="en">
                <a:solidFill>
                  <a:srgbClr val="212121"/>
                </a:solidFill>
                <a:highlight>
                  <a:srgbClr val="FFFFFF"/>
                </a:highlight>
              </a:rPr>
              <a:t> rules to isolate somatic variants. (For instance, VarScan2 requires at least two supporting reads and 8</a:t>
            </a:r>
            <a:r>
              <a:rPr i="1" lang="en">
                <a:solidFill>
                  <a:srgbClr val="212121"/>
                </a:solidFill>
                <a:highlight>
                  <a:srgbClr val="FFFFFF"/>
                </a:highlight>
              </a:rPr>
              <a:t>%</a:t>
            </a:r>
            <a:r>
              <a:rPr lang="en">
                <a:solidFill>
                  <a:srgbClr val="212121"/>
                </a:solidFill>
                <a:highlight>
                  <a:srgbClr val="FFFFFF"/>
                </a:highlight>
              </a:rPr>
              <a:t> VAF for a potential SNV. VarScan2 then applies Fisher's exact test on the 2 × 2 contingency table of read counts (reference vs. non-reference and tumor vs. normal) to help filter out non-somatic variants. </a:t>
            </a:r>
            <a:r>
              <a:rPr lang="en">
                <a:solidFill>
                  <a:srgbClr val="202122"/>
                </a:solidFill>
                <a:highlight>
                  <a:srgbClr val="FFFFFF"/>
                </a:highlight>
              </a:rPr>
              <a:t>Heuristic is a technique to produce a solution in a reasonable time frame that is good enough for solving the problem at hand. This solution may not be the best of all the solutions to this problem, or it may simply approximate the exact solution)</a:t>
            </a:r>
            <a:endParaRPr>
              <a:solidFill>
                <a:srgbClr val="202122"/>
              </a:solidFill>
              <a:highlight>
                <a:srgbClr val="FFFFFF"/>
              </a:highlight>
            </a:endParaRPr>
          </a:p>
          <a:p>
            <a:pPr indent="0" lvl="0" marL="0" rtl="0" algn="l">
              <a:spcBef>
                <a:spcPts val="0"/>
              </a:spcBef>
              <a:spcAft>
                <a:spcPts val="0"/>
              </a:spcAft>
              <a:buNone/>
            </a:pPr>
            <a:r>
              <a:t/>
            </a:r>
            <a:endParaRPr>
              <a:solidFill>
                <a:srgbClr val="202122"/>
              </a:solidFill>
              <a:highlight>
                <a:srgbClr val="FFFFFF"/>
              </a:highlight>
            </a:endParaRPr>
          </a:p>
          <a:p>
            <a:pPr indent="0" lvl="0" marL="0" rtl="0" algn="l">
              <a:spcBef>
                <a:spcPts val="0"/>
              </a:spcBef>
              <a:spcAft>
                <a:spcPts val="0"/>
              </a:spcAft>
              <a:buNone/>
            </a:pPr>
            <a:r>
              <a:rPr lang="en">
                <a:solidFill>
                  <a:srgbClr val="202122"/>
                </a:solidFill>
                <a:highlight>
                  <a:srgbClr val="FFFFFF"/>
                </a:highlight>
              </a:rPr>
              <a:t>Others like MuTect, Strelka, CAVEman employ Bayesian </a:t>
            </a:r>
            <a:r>
              <a:rPr lang="en">
                <a:solidFill>
                  <a:srgbClr val="202122"/>
                </a:solidFill>
                <a:highlight>
                  <a:srgbClr val="FFFFFF"/>
                </a:highlight>
              </a:rPr>
              <a:t>approaches, in which they evaluate the Bayesian probability of a true variant given various factors including rates of sequencing errors, somatic and germline mutation rates. </a:t>
            </a:r>
            <a:r>
              <a:rPr lang="en">
                <a:solidFill>
                  <a:srgbClr val="212121"/>
                </a:solidFill>
                <a:highlight>
                  <a:srgbClr val="FFFFFF"/>
                </a:highlight>
              </a:rPr>
              <a:t>Sites with higher probability or somatic score are more likely to be identified as somatic variants.</a:t>
            </a:r>
            <a:endParaRPr>
              <a:solidFill>
                <a:srgbClr val="212121"/>
              </a:solidFill>
              <a:highlight>
                <a:srgbClr val="FFFFFF"/>
              </a:highlight>
            </a:endParaRPr>
          </a:p>
          <a:p>
            <a:pPr indent="0" lvl="0" marL="0" rtl="0" algn="l">
              <a:spcBef>
                <a:spcPts val="0"/>
              </a:spcBef>
              <a:spcAft>
                <a:spcPts val="0"/>
              </a:spcAft>
              <a:buNone/>
            </a:pPr>
            <a:r>
              <a:t/>
            </a:r>
            <a:endParaRPr>
              <a:solidFill>
                <a:srgbClr val="212121"/>
              </a:solidFill>
              <a:highlight>
                <a:srgbClr val="FFFFFF"/>
              </a:highlight>
            </a:endParaRPr>
          </a:p>
          <a:p>
            <a:pPr indent="0" lvl="0" marL="0" rtl="0" algn="l">
              <a:spcBef>
                <a:spcPts val="0"/>
              </a:spcBef>
              <a:spcAft>
                <a:spcPts val="0"/>
              </a:spcAft>
              <a:buNone/>
            </a:pPr>
            <a:r>
              <a:rPr lang="en">
                <a:solidFill>
                  <a:srgbClr val="212121"/>
                </a:solidFill>
                <a:highlight>
                  <a:srgbClr val="FFFFFF"/>
                </a:highlight>
              </a:rPr>
              <a:t>For haplotyping approach employed by popular tools like Mutect2, Strelka2, TNScope, involving de novo genome assembly around mutation sites. It is a widely used approach by many structural variant callers hence it </a:t>
            </a:r>
            <a:r>
              <a:rPr lang="en">
                <a:solidFill>
                  <a:schemeClr val="dk1"/>
                </a:solidFill>
              </a:rPr>
              <a:t>allows for detection of larger indels and sensitive calling in areas with high mutation density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Machine learning approach uses machine learning methods for </a:t>
            </a:r>
            <a:r>
              <a:rPr lang="en">
                <a:solidFill>
                  <a:srgbClr val="212121"/>
                </a:solidFill>
                <a:highlight>
                  <a:srgbClr val="FFFFFF"/>
                </a:highlight>
              </a:rPr>
              <a:t>variant calling, which is essentially a classification problem to distinguish between true somatic variants and germline or artifacts. Different classifiers could be used such as random forest, logistic regression. This approach usually needs a training set of true somatic variants or use ensemble voting from other callers.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r>
              <a:rPr lang="en" sz="1300">
                <a:solidFill>
                  <a:srgbClr val="303030"/>
                </a:solidFill>
                <a:highlight>
                  <a:srgbClr val="FFFFFF"/>
                </a:highlight>
                <a:latin typeface="Roboto"/>
                <a:ea typeface="Roboto"/>
                <a:cs typeface="Roboto"/>
                <a:sym typeface="Roboto"/>
              </a:rPr>
              <a:t>Xu C. A review of somatic single nucleotide variant calling algorithms for next-generation sequencing data. </a:t>
            </a:r>
            <a:r>
              <a:rPr i="1" lang="en" sz="1300">
                <a:solidFill>
                  <a:srgbClr val="303030"/>
                </a:solidFill>
                <a:latin typeface="Roboto"/>
                <a:ea typeface="Roboto"/>
                <a:cs typeface="Roboto"/>
                <a:sym typeface="Roboto"/>
              </a:rPr>
              <a:t>Comput Struct Biotechnol J</a:t>
            </a:r>
            <a:r>
              <a:rPr lang="en" sz="1300">
                <a:solidFill>
                  <a:srgbClr val="303030"/>
                </a:solidFill>
                <a:highlight>
                  <a:srgbClr val="FFFFFF"/>
                </a:highlight>
                <a:latin typeface="Roboto"/>
                <a:ea typeface="Roboto"/>
                <a:cs typeface="Roboto"/>
                <a:sym typeface="Roboto"/>
              </a:rPr>
              <a:t>. 2018;16:15-24. Published 2018 Feb 6. doi:10.1016/j.csbj.2018.01.003 </a:t>
            </a:r>
            <a:r>
              <a:rPr lang="en"/>
              <a:t>https://www.ncbi.nlm.nih.gov/pmc/articles/PMC5852328</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36c9c79e48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somatic variant caller current used in the GATK pipeline is Mutect2, which can call </a:t>
            </a:r>
            <a:r>
              <a:rPr lang="en"/>
              <a:t>somatic</a:t>
            </a:r>
            <a:r>
              <a:rPr lang="en"/>
              <a:t> SNVs and indels in 3 modes. </a:t>
            </a:r>
            <a:endParaRPr/>
          </a:p>
          <a:p>
            <a:pPr indent="0" lvl="0" marL="0" rtl="0" algn="l">
              <a:spcBef>
                <a:spcPts val="0"/>
              </a:spcBef>
              <a:spcAft>
                <a:spcPts val="0"/>
              </a:spcAft>
              <a:buNone/>
            </a:pPr>
            <a:r>
              <a:rPr lang="en"/>
              <a:t>Calling somatic variants in mitochondrial genome require specific mode as there are different challenges for mitochondrial genome variant calling for instance:</a:t>
            </a:r>
            <a:endParaRPr/>
          </a:p>
          <a:p>
            <a:pPr indent="-298450" lvl="0" marL="457200" rtl="0" algn="l">
              <a:spcBef>
                <a:spcPts val="0"/>
              </a:spcBef>
              <a:spcAft>
                <a:spcPts val="0"/>
              </a:spcAft>
              <a:buSzPts val="1100"/>
              <a:buAutoNum type="arabicPeriod"/>
            </a:pPr>
            <a:r>
              <a:rPr lang="en"/>
              <a:t>Circular genome - breakpoint by the reference genome is artificial and breakpoint is in the control region (non-coding) and highly variable across individuals, sensitive to variants in the region to capture genetic diversity</a:t>
            </a:r>
            <a:endParaRPr/>
          </a:p>
          <a:p>
            <a:pPr indent="-298450" lvl="0" marL="457200" rtl="0" algn="l">
              <a:spcBef>
                <a:spcPts val="0"/>
              </a:spcBef>
              <a:spcAft>
                <a:spcPts val="0"/>
              </a:spcAft>
              <a:buSzPts val="1100"/>
              <a:buAutoNum type="arabicPeriod"/>
            </a:pPr>
            <a:r>
              <a:rPr lang="en"/>
              <a:t>Frequently insert into the </a:t>
            </a:r>
            <a:r>
              <a:rPr lang="en"/>
              <a:t>autosomal</a:t>
            </a:r>
            <a:r>
              <a:rPr lang="en"/>
              <a:t> human genome - make mapping difficult</a:t>
            </a:r>
            <a:endParaRPr/>
          </a:p>
          <a:p>
            <a:pPr indent="-298450" lvl="0" marL="457200" rtl="0" algn="l">
              <a:spcBef>
                <a:spcPts val="0"/>
              </a:spcBef>
              <a:spcAft>
                <a:spcPts val="0"/>
              </a:spcAft>
              <a:buSzPts val="1100"/>
              <a:buAutoNum type="arabicPeriod"/>
            </a:pPr>
            <a:r>
              <a:rPr lang="en"/>
              <a:t>Most mitochondrial are normal - variants are only present in low heteroplasmy. Sensitivity can be difficult to </a:t>
            </a:r>
            <a:r>
              <a:rPr lang="en"/>
              <a:t>achieve</a:t>
            </a:r>
            <a:endParaRPr/>
          </a:p>
          <a:p>
            <a:pPr indent="-298450" lvl="0" marL="457200" rtl="0" algn="l">
              <a:spcBef>
                <a:spcPts val="0"/>
              </a:spcBef>
              <a:spcAft>
                <a:spcPts val="0"/>
              </a:spcAft>
              <a:buSzPts val="1100"/>
              <a:buAutoNum type="arabicPeriod"/>
            </a:pPr>
            <a:r>
              <a:rPr lang="en"/>
              <a:t>High depth coverage can overwhelm variant callers not designed to </a:t>
            </a:r>
            <a:r>
              <a:rPr lang="en"/>
              <a:t>handle</a:t>
            </a:r>
            <a:r>
              <a:rPr lang="en"/>
              <a:t> it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https://github.com/broadinstitute/gatk-docs/blob/master/blog-2012-to-2019/2019-03-05-New!_Mitochondrial_Analysis_with_Mutect2.md?id=23598</a:t>
            </a:r>
            <a:endParaRPr/>
          </a:p>
          <a:p>
            <a:pPr indent="0" lvl="0" marL="0" rtl="0" algn="l">
              <a:spcBef>
                <a:spcPts val="0"/>
              </a:spcBef>
              <a:spcAft>
                <a:spcPts val="0"/>
              </a:spcAft>
              <a:buNone/>
            </a:pPr>
            <a:r>
              <a:t/>
            </a:r>
            <a:endParaRPr/>
          </a:p>
        </p:txBody>
      </p:sp>
      <p:sp>
        <p:nvSpPr>
          <p:cNvPr id="179" name="Google Shape;179;g136c9c79e48_0_1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96aad3cebd_1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96aad3cebd_1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talked in a lot more details about GATK pipeline, which is free and widely available. I also want to mention here Sentieon, which is an award winning commercially developed set of genomic tools. Their pipeline incorporates multiple well known pipeline for DNA and RNA-seq analyses such as BWA-mem, GATK, STAR, Picard, etc. but they also have their own set of tools (such as TNscope to call somac variant calling) or improve existing pipeline to increase running speed, accuracy and consistency such as Sentieon BWA with faster speed, TNseq that match Mutect2 with improved accuracy. With faster turnaround time, it could potentially help to reduce computing cost compared to available free existing pipelines.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59e443533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59e443533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rPr>
              <a:t>In this table here, I summarize a few popular somatic variant callers  and highlight a few key differences. They could be different in terms of what types of variants they are able to detect. Most are able to detect both SNVs and indels, but some for instance CaVEman developed by the Sanger and MuSE can only detect SNVs for now. Most of them require matched T/N pairs for somatic mutation calling, but some can call somatic variants with a PoN for downstream additional filtering. </a:t>
            </a:r>
            <a:r>
              <a:rPr i="1" lang="en" sz="1000">
                <a:solidFill>
                  <a:schemeClr val="dk1"/>
                </a:solidFill>
              </a:rPr>
              <a:t>(VarScan, Vardict, and LoFreq can call mutations in a tumor file alone but do not distinguish germline from somatic in that case).</a:t>
            </a:r>
            <a:endParaRPr i="1"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In terms of sequencing platforms supported by </a:t>
            </a:r>
            <a:r>
              <a:rPr lang="en" sz="1000">
                <a:solidFill>
                  <a:schemeClr val="dk1"/>
                </a:solidFill>
              </a:rPr>
              <a:t>different variant callers, most if not all support Illumina sequencing. </a:t>
            </a:r>
            <a:r>
              <a:rPr lang="en" sz="1000">
                <a:solidFill>
                  <a:schemeClr val="dk1"/>
                </a:solidFill>
              </a:rPr>
              <a:t>Ion Torrent technology could have high false-positive rate with variant callers, an ensemble approach considering </a:t>
            </a:r>
            <a:r>
              <a:rPr lang="en" sz="1000">
                <a:solidFill>
                  <a:schemeClr val="dk1"/>
                </a:solidFill>
              </a:rPr>
              <a:t>results</a:t>
            </a:r>
            <a:r>
              <a:rPr lang="en" sz="1000">
                <a:solidFill>
                  <a:schemeClr val="dk1"/>
                </a:solidFill>
              </a:rPr>
              <a:t> from multiple callers is strongly recommended, particularly with deep sequencing: </a:t>
            </a:r>
            <a:r>
              <a:rPr lang="en" sz="1000" u="sng">
                <a:solidFill>
                  <a:schemeClr val="hlink"/>
                </a:solidFill>
                <a:hlinkClick r:id="rId2"/>
              </a:rPr>
              <a:t>https://bmcmedgenomics.biomedcentral.com/articles/10.1186/s12920-019-0636-y</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Most callers could perhaps support PacBio LRS since it now has similar accuracy as Illumina - however, there has not been an extensive benchmark or official recommendation for somatic long read sequencing analysis. </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700">
              <a:solidFill>
                <a:schemeClr val="dk1"/>
              </a:solidFill>
            </a:endParaRPr>
          </a:p>
          <a:p>
            <a:pPr indent="0" lvl="0" marL="0" rtl="0" algn="l">
              <a:spcBef>
                <a:spcPts val="0"/>
              </a:spcBef>
              <a:spcAft>
                <a:spcPts val="0"/>
              </a:spcAft>
              <a:buClr>
                <a:schemeClr val="dk1"/>
              </a:buClr>
              <a:buSzPts val="1100"/>
              <a:buFont typeface="Arial"/>
              <a:buNone/>
            </a:pPr>
            <a:r>
              <a:t/>
            </a:r>
            <a:endParaRPr sz="700">
              <a:solidFill>
                <a:schemeClr val="dk1"/>
              </a:solidFill>
            </a:endParaRPr>
          </a:p>
          <a:p>
            <a:pPr indent="-285750" lvl="0" marL="457200" rtl="0" algn="l">
              <a:spcBef>
                <a:spcPts val="0"/>
              </a:spcBef>
              <a:spcAft>
                <a:spcPts val="0"/>
              </a:spcAft>
              <a:buClr>
                <a:schemeClr val="dk1"/>
              </a:buClr>
              <a:buSzPts val="900"/>
              <a:buAutoNum type="arabicPeriod"/>
            </a:pPr>
            <a:r>
              <a:rPr lang="en" sz="900">
                <a:solidFill>
                  <a:schemeClr val="dk1"/>
                </a:solidFill>
                <a:highlight>
                  <a:schemeClr val="lt1"/>
                </a:highlight>
              </a:rPr>
              <a:t>Cibulskis K., Lawrence M.S., Carter S.L., Sivachenko A., Jaffe D., Sougnez C (2013). Sensitive detection of somatic point mutations in impure and heterogeneous cancer samples. </a:t>
            </a:r>
            <a:r>
              <a:rPr i="1" lang="en" sz="900">
                <a:solidFill>
                  <a:schemeClr val="dk1"/>
                </a:solidFill>
              </a:rPr>
              <a:t>Nat Biotechnol. </a:t>
            </a:r>
            <a:r>
              <a:rPr lang="en" sz="900">
                <a:solidFill>
                  <a:schemeClr val="dk1"/>
                </a:solidFill>
              </a:rPr>
              <a:t>Available from GATK: </a:t>
            </a:r>
            <a:r>
              <a:rPr lang="en" sz="900" u="sng">
                <a:solidFill>
                  <a:schemeClr val="dk1"/>
                </a:solidFill>
                <a:hlinkClick r:id="rId3">
                  <a:extLst>
                    <a:ext uri="{A12FA001-AC4F-418D-AE19-62706E023703}">
                      <ahyp:hlinkClr val="tx"/>
                    </a:ext>
                  </a:extLst>
                </a:hlinkClick>
              </a:rPr>
              <a:t>https://gatk.broadinstitute.org/hc/en-us</a:t>
            </a:r>
            <a:r>
              <a:rPr lang="en" sz="900">
                <a:solidFill>
                  <a:schemeClr val="dk1"/>
                </a:solidFill>
              </a:rPr>
              <a:t> </a:t>
            </a:r>
            <a:endParaRPr sz="900">
              <a:solidFill>
                <a:schemeClr val="dk1"/>
              </a:solidFill>
            </a:endParaRPr>
          </a:p>
          <a:p>
            <a:pPr indent="-285750" lvl="0" marL="457200" rtl="0" algn="l">
              <a:spcBef>
                <a:spcPts val="0"/>
              </a:spcBef>
              <a:spcAft>
                <a:spcPts val="0"/>
              </a:spcAft>
              <a:buClr>
                <a:schemeClr val="dk1"/>
              </a:buClr>
              <a:buSzPts val="900"/>
              <a:buAutoNum type="arabicPeriod"/>
            </a:pPr>
            <a:r>
              <a:rPr lang="en" sz="900">
                <a:solidFill>
                  <a:schemeClr val="dk1"/>
                </a:solidFill>
              </a:rPr>
              <a:t>Koboldt, D., Zhang, Q., Larson, D., Shen, D., McLellan, M., Lin, L., Miller, C., Mardis, E., Ding, L., &amp; Wilson, R. (2012). VarScan 2: Somatic mutation and copy number alteration discovery in cancer by exome sequencing </a:t>
            </a:r>
            <a:r>
              <a:rPr i="1" lang="en" sz="900">
                <a:solidFill>
                  <a:schemeClr val="dk1"/>
                </a:solidFill>
              </a:rPr>
              <a:t>Genome Research</a:t>
            </a:r>
            <a:r>
              <a:rPr lang="en" sz="900">
                <a:solidFill>
                  <a:schemeClr val="dk1"/>
                </a:solidFill>
              </a:rPr>
              <a:t> DOI: </a:t>
            </a:r>
            <a:r>
              <a:rPr lang="en" sz="900">
                <a:solidFill>
                  <a:schemeClr val="dk1"/>
                </a:solidFill>
                <a:uFill>
                  <a:noFill/>
                </a:uFill>
                <a:hlinkClick r:id="rId4">
                  <a:extLst>
                    <a:ext uri="{A12FA001-AC4F-418D-AE19-62706E023703}">
                      <ahyp:hlinkClr val="tx"/>
                    </a:ext>
                  </a:extLst>
                </a:hlinkClick>
              </a:rPr>
              <a:t>10.1101/gr.129684.111</a:t>
            </a:r>
            <a:r>
              <a:rPr lang="en" sz="900">
                <a:solidFill>
                  <a:schemeClr val="dk1"/>
                </a:solidFill>
              </a:rPr>
              <a:t>. Available at: </a:t>
            </a:r>
            <a:r>
              <a:rPr lang="en" sz="900" u="sng">
                <a:solidFill>
                  <a:schemeClr val="dk1"/>
                </a:solidFill>
                <a:hlinkClick r:id="rId5">
                  <a:extLst>
                    <a:ext uri="{A12FA001-AC4F-418D-AE19-62706E023703}">
                      <ahyp:hlinkClr val="tx"/>
                    </a:ext>
                  </a:extLst>
                </a:hlinkClick>
              </a:rPr>
              <a:t>http://dkoboldt.github.io/varscan/</a:t>
            </a:r>
            <a:r>
              <a:rPr lang="en" sz="900">
                <a:solidFill>
                  <a:schemeClr val="dk1"/>
                </a:solidFill>
              </a:rPr>
              <a:t> .</a:t>
            </a:r>
            <a:endParaRPr sz="900">
              <a:solidFill>
                <a:schemeClr val="dk1"/>
              </a:solidFill>
            </a:endParaRPr>
          </a:p>
          <a:p>
            <a:pPr indent="-285750" lvl="0" marL="457200" rtl="0" algn="l">
              <a:spcBef>
                <a:spcPts val="0"/>
              </a:spcBef>
              <a:spcAft>
                <a:spcPts val="0"/>
              </a:spcAft>
              <a:buClr>
                <a:schemeClr val="dk1"/>
              </a:buClr>
              <a:buSzPts val="900"/>
              <a:buAutoNum type="arabicPeriod"/>
            </a:pPr>
            <a:r>
              <a:rPr lang="en" sz="900">
                <a:solidFill>
                  <a:schemeClr val="dk1"/>
                </a:solidFill>
                <a:highlight>
                  <a:schemeClr val="lt1"/>
                </a:highlight>
              </a:rPr>
              <a:t>Kim, S., Scheffler, K. </a:t>
            </a:r>
            <a:r>
              <a:rPr i="1" lang="en" sz="900">
                <a:solidFill>
                  <a:schemeClr val="dk1"/>
                </a:solidFill>
              </a:rPr>
              <a:t>et al.</a:t>
            </a:r>
            <a:r>
              <a:rPr lang="en" sz="900">
                <a:solidFill>
                  <a:schemeClr val="dk1"/>
                </a:solidFill>
                <a:highlight>
                  <a:schemeClr val="lt1"/>
                </a:highlight>
              </a:rPr>
              <a:t> (2018) Strelka2: fast and accurate calling of germline and somatic variants. </a:t>
            </a:r>
            <a:r>
              <a:rPr i="1" lang="en" sz="900">
                <a:solidFill>
                  <a:schemeClr val="dk1"/>
                </a:solidFill>
              </a:rPr>
              <a:t>Nature Methods</a:t>
            </a:r>
            <a:r>
              <a:rPr lang="en" sz="900">
                <a:solidFill>
                  <a:schemeClr val="dk1"/>
                </a:solidFill>
                <a:highlight>
                  <a:schemeClr val="lt1"/>
                </a:highlight>
              </a:rPr>
              <a:t>. </a:t>
            </a:r>
            <a:r>
              <a:rPr lang="en" sz="900">
                <a:solidFill>
                  <a:schemeClr val="dk1"/>
                </a:solidFill>
                <a:uFill>
                  <a:noFill/>
                </a:uFill>
                <a:hlinkClick r:id="rId6">
                  <a:extLst>
                    <a:ext uri="{A12FA001-AC4F-418D-AE19-62706E023703}">
                      <ahyp:hlinkClr val="tx"/>
                    </a:ext>
                  </a:extLst>
                </a:hlinkClick>
              </a:rPr>
              <a:t>doi:10.1038/s41592-018-0051-x</a:t>
            </a:r>
            <a:r>
              <a:rPr lang="en" sz="900">
                <a:solidFill>
                  <a:schemeClr val="dk1"/>
                </a:solidFill>
              </a:rPr>
              <a:t> . Available at: </a:t>
            </a:r>
            <a:r>
              <a:rPr lang="en" sz="900" u="sng">
                <a:solidFill>
                  <a:schemeClr val="dk1"/>
                </a:solidFill>
                <a:hlinkClick r:id="rId7">
                  <a:extLst>
                    <a:ext uri="{A12FA001-AC4F-418D-AE19-62706E023703}">
                      <ahyp:hlinkClr val="tx"/>
                    </a:ext>
                  </a:extLst>
                </a:hlinkClick>
              </a:rPr>
              <a:t>https://github.com/Illumina/strelka</a:t>
            </a:r>
            <a:endParaRPr sz="900">
              <a:solidFill>
                <a:schemeClr val="dk1"/>
              </a:solidFill>
            </a:endParaRPr>
          </a:p>
          <a:p>
            <a:pPr indent="-285750" lvl="0" marL="457200" rtl="0" algn="l">
              <a:spcBef>
                <a:spcPts val="0"/>
              </a:spcBef>
              <a:spcAft>
                <a:spcPts val="0"/>
              </a:spcAft>
              <a:buClr>
                <a:schemeClr val="dk1"/>
              </a:buClr>
              <a:buSzPts val="900"/>
              <a:buAutoNum type="arabicPeriod"/>
            </a:pPr>
            <a:r>
              <a:rPr lang="en" sz="900">
                <a:solidFill>
                  <a:schemeClr val="dk1"/>
                </a:solidFill>
              </a:rPr>
              <a:t>Jones D, Raine KM, Davies H, Tarpey PS, Butler AP, Teague JW, Nik-Zainal S, Campbell PJ. cgpCaVEManWrapper: Simple Execution of CaVEMan in Order to Detect Somatic Single Nucleotide Variants in NGS Data. Curr Protoc Bioinformatics. 2016 Dec 8;56:15.10.1-15.10.18. doi: 10.1002/cpbi.20. PMID: 27930805; PMCID: PMC6097605.</a:t>
            </a:r>
            <a:endParaRPr sz="900">
              <a:solidFill>
                <a:schemeClr val="dk1"/>
              </a:solidFill>
            </a:endParaRPr>
          </a:p>
          <a:p>
            <a:pPr indent="-285750" lvl="0" marL="457200" rtl="0" algn="l">
              <a:spcBef>
                <a:spcPts val="0"/>
              </a:spcBef>
              <a:spcAft>
                <a:spcPts val="0"/>
              </a:spcAft>
              <a:buClr>
                <a:schemeClr val="dk1"/>
              </a:buClr>
              <a:buSzPts val="900"/>
              <a:buAutoNum type="arabicPeriod"/>
            </a:pPr>
            <a:r>
              <a:rPr lang="en" sz="900">
                <a:solidFill>
                  <a:schemeClr val="dk1"/>
                </a:solidFill>
                <a:highlight>
                  <a:srgbClr val="FFFFFF"/>
                </a:highlight>
              </a:rPr>
              <a:t>Wilm A, Aw PP, Bertrand D, Yeo GH, Ong SH, Wong CH, Khor CC, Petric R, Hibberd ML, Nagarajan N. LoFreq: a sequence-quality aware, ultra-sensitive variant caller for uncovering cell-population heterogeneity from high-throughput sequencing datasets. Nucleic Acids Res. 2012 Dec;40(22):11189-201. doi: 10.1093/nar/gks918. Epub 2012 Oct 12. PMID: 23066108; PMCID: PMC3526318.</a:t>
            </a:r>
            <a:endParaRPr sz="900">
              <a:solidFill>
                <a:schemeClr val="dk1"/>
              </a:solidFill>
              <a:highlight>
                <a:srgbClr val="FFFFFF"/>
              </a:highlight>
            </a:endParaRPr>
          </a:p>
          <a:p>
            <a:pPr indent="-285750" lvl="0" marL="457200" rtl="0" algn="l">
              <a:spcBef>
                <a:spcPts val="0"/>
              </a:spcBef>
              <a:spcAft>
                <a:spcPts val="0"/>
              </a:spcAft>
              <a:buClr>
                <a:schemeClr val="dk1"/>
              </a:buClr>
              <a:buSzPts val="900"/>
              <a:buAutoNum type="arabicPeriod"/>
            </a:pPr>
            <a:r>
              <a:rPr lang="en" sz="900">
                <a:solidFill>
                  <a:schemeClr val="dk1"/>
                </a:solidFill>
                <a:highlight>
                  <a:srgbClr val="FFFFFF"/>
                </a:highlight>
              </a:rPr>
              <a:t>Lai Z, Markovets A, Ahdesmaki M, Chapman B, Hofmann O, McEwen R, Johnson J, Dougherty B, Barrett JC, Dry JR. VarDict: a novel and versatile variant caller for next-generation sequencing in cancer research. Nucleic Acids Res. 2016 Jun 20;44(11):e108. doi: 10.1093/nar/gkw227. Epub 2016 Apr 7. PMID: 27060149; PMCID: PMC4914105.</a:t>
            </a:r>
            <a:endParaRPr sz="900">
              <a:solidFill>
                <a:schemeClr val="dk1"/>
              </a:solidFill>
              <a:highlight>
                <a:srgbClr val="FFFFFF"/>
              </a:highlight>
            </a:endParaRPr>
          </a:p>
          <a:p>
            <a:pPr indent="-285750" lvl="0" marL="457200" rtl="0" algn="l">
              <a:spcBef>
                <a:spcPts val="0"/>
              </a:spcBef>
              <a:spcAft>
                <a:spcPts val="0"/>
              </a:spcAft>
              <a:buClr>
                <a:schemeClr val="dk1"/>
              </a:buClr>
              <a:buSzPts val="900"/>
              <a:buAutoNum type="arabicPeriod"/>
            </a:pPr>
            <a:r>
              <a:rPr lang="en" sz="900">
                <a:solidFill>
                  <a:schemeClr val="dk1"/>
                </a:solidFill>
                <a:highlight>
                  <a:srgbClr val="FFFFFF"/>
                </a:highlight>
              </a:rPr>
              <a:t>Fan, Y., Xi, L., Hughes, D.S. </a:t>
            </a:r>
            <a:r>
              <a:rPr i="1" lang="en" sz="900">
                <a:solidFill>
                  <a:schemeClr val="dk1"/>
                </a:solidFill>
              </a:rPr>
              <a:t>et al.</a:t>
            </a:r>
            <a:r>
              <a:rPr lang="en" sz="900">
                <a:solidFill>
                  <a:schemeClr val="dk1"/>
                </a:solidFill>
                <a:highlight>
                  <a:srgbClr val="FFFFFF"/>
                </a:highlight>
              </a:rPr>
              <a:t> MuSE: accounting for tumor heterogeneity using a sample-specific error model improves sensitivity and specificity in mutation calling from sequencing data. </a:t>
            </a:r>
            <a:r>
              <a:rPr i="1" lang="en" sz="900">
                <a:solidFill>
                  <a:schemeClr val="dk1"/>
                </a:solidFill>
              </a:rPr>
              <a:t>Genome Biol</a:t>
            </a:r>
            <a:r>
              <a:rPr lang="en" sz="900">
                <a:solidFill>
                  <a:schemeClr val="dk1"/>
                </a:solidFill>
                <a:highlight>
                  <a:srgbClr val="FFFFFF"/>
                </a:highlight>
              </a:rPr>
              <a:t> </a:t>
            </a:r>
            <a:r>
              <a:rPr lang="en" sz="900">
                <a:solidFill>
                  <a:schemeClr val="dk1"/>
                </a:solidFill>
              </a:rPr>
              <a:t>17</a:t>
            </a:r>
            <a:r>
              <a:rPr lang="en" sz="900">
                <a:solidFill>
                  <a:schemeClr val="dk1"/>
                </a:solidFill>
                <a:highlight>
                  <a:srgbClr val="FFFFFF"/>
                </a:highlight>
              </a:rPr>
              <a:t>, 178 (2016). </a:t>
            </a:r>
            <a:r>
              <a:rPr lang="en" sz="900" u="sng">
                <a:solidFill>
                  <a:schemeClr val="hlink"/>
                </a:solidFill>
                <a:highlight>
                  <a:srgbClr val="FFFFFF"/>
                </a:highlight>
                <a:hlinkClick r:id="rId8"/>
              </a:rPr>
              <a:t>https://doi.org/10.1186/s13059-016-1029-6</a:t>
            </a:r>
            <a:endParaRPr sz="900">
              <a:solidFill>
                <a:schemeClr val="dk1"/>
              </a:solidFill>
              <a:highlight>
                <a:srgbClr val="FFFFFF"/>
              </a:highlight>
            </a:endParaRPr>
          </a:p>
          <a:p>
            <a:pPr indent="-285750" lvl="0" marL="457200" rtl="0" algn="l">
              <a:spcBef>
                <a:spcPts val="0"/>
              </a:spcBef>
              <a:spcAft>
                <a:spcPts val="0"/>
              </a:spcAft>
              <a:buClr>
                <a:schemeClr val="dk1"/>
              </a:buClr>
              <a:buSzPts val="900"/>
              <a:buAutoNum type="arabicPeriod"/>
            </a:pPr>
            <a:r>
              <a:rPr lang="en" sz="900">
                <a:solidFill>
                  <a:schemeClr val="dk1"/>
                </a:solidFill>
                <a:highlight>
                  <a:srgbClr val="FFFFFF"/>
                </a:highlight>
              </a:rPr>
              <a:t>TnScope: </a:t>
            </a:r>
            <a:r>
              <a:rPr lang="en" sz="900" u="sng">
                <a:solidFill>
                  <a:schemeClr val="hlink"/>
                </a:solidFill>
                <a:highlight>
                  <a:srgbClr val="FFFFFF"/>
                </a:highlight>
                <a:hlinkClick r:id="rId9"/>
              </a:rPr>
              <a:t>https://www.biorxiv.org/content/10.1101/250647v1.full.pdf</a:t>
            </a:r>
            <a:endParaRPr sz="900">
              <a:solidFill>
                <a:schemeClr val="dk1"/>
              </a:solidFill>
              <a:highlight>
                <a:srgbClr val="FFFFFF"/>
              </a:highlight>
            </a:endParaRPr>
          </a:p>
          <a:p>
            <a:pPr indent="-285750" lvl="0" marL="457200" rtl="0" algn="l">
              <a:spcBef>
                <a:spcPts val="0"/>
              </a:spcBef>
              <a:spcAft>
                <a:spcPts val="0"/>
              </a:spcAft>
              <a:buClr>
                <a:schemeClr val="dk1"/>
              </a:buClr>
              <a:buSzPts val="900"/>
              <a:buAutoNum type="arabicPeriod"/>
            </a:pPr>
            <a:r>
              <a:rPr lang="en" sz="900">
                <a:solidFill>
                  <a:schemeClr val="dk1"/>
                </a:solidFill>
                <a:highlight>
                  <a:srgbClr val="FFFFFF"/>
                </a:highlight>
              </a:rPr>
              <a:t>TnSeq: </a:t>
            </a:r>
            <a:endParaRPr sz="900">
              <a:solidFill>
                <a:schemeClr val="dk1"/>
              </a:solidFill>
              <a:highlight>
                <a:srgbClr val="FFFFFF"/>
              </a:highlight>
            </a:endParaRPr>
          </a:p>
          <a:p>
            <a:pPr indent="-285750" lvl="0" marL="457200" rtl="0" algn="l">
              <a:spcBef>
                <a:spcPts val="0"/>
              </a:spcBef>
              <a:spcAft>
                <a:spcPts val="0"/>
              </a:spcAft>
              <a:buClr>
                <a:schemeClr val="dk1"/>
              </a:buClr>
              <a:buSzPts val="900"/>
              <a:buAutoNum type="arabicPeriod"/>
            </a:pPr>
            <a:r>
              <a:rPr lang="en" sz="900">
                <a:solidFill>
                  <a:schemeClr val="dk1"/>
                </a:solidFill>
                <a:highlight>
                  <a:srgbClr val="FFFFFF"/>
                </a:highlight>
              </a:rPr>
              <a:t>Neusomatic: </a:t>
            </a:r>
            <a:r>
              <a:rPr lang="en" sz="900" u="sng">
                <a:solidFill>
                  <a:schemeClr val="hlink"/>
                </a:solidFill>
                <a:highlight>
                  <a:srgbClr val="FFFFFF"/>
                </a:highlight>
                <a:hlinkClick r:id="rId10"/>
              </a:rPr>
              <a:t>https://www.nature.com/articles/s41467-019-09027-x</a:t>
            </a:r>
            <a:endParaRPr sz="900">
              <a:solidFill>
                <a:schemeClr val="dk1"/>
              </a:solidFill>
              <a:highlight>
                <a:srgbClr val="FFFFFF"/>
              </a:highlight>
            </a:endParaRPr>
          </a:p>
          <a:p>
            <a:pPr indent="-285750" lvl="0" marL="457200" rtl="0" algn="l">
              <a:spcBef>
                <a:spcPts val="0"/>
              </a:spcBef>
              <a:spcAft>
                <a:spcPts val="0"/>
              </a:spcAft>
              <a:buClr>
                <a:schemeClr val="dk1"/>
              </a:buClr>
              <a:buSzPts val="900"/>
              <a:buAutoNum type="arabicPeriod"/>
            </a:pPr>
            <a:r>
              <a:rPr lang="en" sz="900">
                <a:solidFill>
                  <a:schemeClr val="dk1"/>
                </a:solidFill>
                <a:highlight>
                  <a:srgbClr val="FFFFFF"/>
                </a:highlight>
              </a:rPr>
              <a:t>TnScope and TnSeq</a:t>
            </a:r>
            <a:endParaRPr sz="900">
              <a:solidFill>
                <a:schemeClr val="dk1"/>
              </a:solidFill>
              <a:highlight>
                <a:srgbClr val="FFFFFF"/>
              </a:high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96aad3cebd_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96aad3cebd_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how do different variant callers perform relatively to each other. Here we include results from one of the most recent benchmarking papers comparing various tools - Mutect2, Strelka2, VarScan2, Neusomatic, and TnScope and TnSeq from Sentieon. On the left hand side showing precision and recall of different callers at various tumors mixed ratio (e.g. Higher mixed ratio here means higher tumor purity). As you can see, sample purity do affect the precision and recall rate of all variant callers to certain extent, </a:t>
            </a:r>
            <a:r>
              <a:rPr lang="en"/>
              <a:t>especially</a:t>
            </a:r>
            <a:r>
              <a:rPr lang="en"/>
              <a:t> at low sample purity. Overall, MuTect2 and TnScope perform consistently better than other variant callers with higher precision and recall rate across different tumor purity. </a:t>
            </a:r>
            <a:endParaRPr/>
          </a:p>
          <a:p>
            <a:pPr indent="0" lvl="0" marL="0" rtl="0" algn="l">
              <a:spcBef>
                <a:spcPts val="0"/>
              </a:spcBef>
              <a:spcAft>
                <a:spcPts val="0"/>
              </a:spcAft>
              <a:buNone/>
            </a:pPr>
            <a:r>
              <a:rPr lang="en"/>
              <a:t>In terms of computational cost, Sentieon TnScope does have relatively low CPU core hours and memory consumption compared to others. So even though Sentieon is not a free software, the cost licence could potentially be offset by the lower computational cost.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https://academic.oup.com/bib/article/22/3/bbaa148/5875142</a:t>
            </a:r>
            <a:endParaRPr/>
          </a:p>
          <a:p>
            <a:pPr indent="0" lvl="0" marL="0" rtl="0" algn="l">
              <a:spcBef>
                <a:spcPts val="0"/>
              </a:spcBef>
              <a:spcAft>
                <a:spcPts val="0"/>
              </a:spcAft>
              <a:buNone/>
            </a:pPr>
            <a:r>
              <a:rPr lang="en" u="sng">
                <a:solidFill>
                  <a:schemeClr val="hlink"/>
                </a:solidFill>
                <a:hlinkClick r:id="rId3"/>
              </a:rPr>
              <a:t>https://bmcgenomics.biomedcentral.com/articles/10.1186/s12864-022-08365-3</a:t>
            </a:r>
            <a:r>
              <a:rPr lang="en"/>
              <a:t> : Aligners could also lead to different accuracy</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2ceb0ee9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g12ceb0ee9e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2ceb0ee9ef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2ceb0ee9ef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With so many variant callers available, the question is which variant caller to use? Very often, there are substantial discrepancies existing among the variant calls from different callers. Therefore, most of the time multiple variant callers are needed in a pipeline. Just to give you an example, to this end, our very own CGR developed a somatic variant calling pipeline consists of two parts: </a:t>
            </a:r>
            <a:r>
              <a:rPr lang="en"/>
              <a:t>Somaticseq2: to call somatic variants using different somatic variant callers. This is then followed by Somatic-combiner: A program to make ensemble call based upon the output from somaticseq2. </a:t>
            </a:r>
            <a:endParaRPr/>
          </a:p>
          <a:p>
            <a:pPr indent="0" lvl="0" marL="0" rtl="0" algn="l">
              <a:spcBef>
                <a:spcPts val="0"/>
              </a:spcBef>
              <a:spcAft>
                <a:spcPts val="0"/>
              </a:spcAft>
              <a:buNone/>
            </a:pPr>
            <a:r>
              <a:rPr lang="en"/>
              <a:t>The work has been </a:t>
            </a:r>
            <a:r>
              <a:rPr lang="en"/>
              <a:t>published</a:t>
            </a:r>
            <a:r>
              <a:rPr lang="en"/>
              <a:t> in Scientific reports in 2020. </a:t>
            </a:r>
            <a:r>
              <a:rPr lang="en"/>
              <a:t>The benchmark (using the DREAM dataset) demonstrated that the ensemble calls (made from somatic-combiner) outperform the individual callers in general. F1 score here is the weighted mean of precision and recall.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96aad3cebd_1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96aad3cebd_1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A0A0A"/>
                </a:solidFill>
                <a:highlight>
                  <a:srgbClr val="FFFFFF"/>
                </a:highlight>
              </a:rPr>
              <a:t>Instead of running your somatic variant pipeline on the HPC, there is an emerging interest to run these analyses on the Clouds, which could eliminate the need to download and store extremely large datasets. Here I would like to mention a few NCI Cloud resources available for somatic variant calling, as part of the NCI Cancer Research Data Commons that was mentioned in lecture 2. They are based on different cloud platforms so you could choose one that suits your preferences. For instance, </a:t>
            </a:r>
            <a:r>
              <a:rPr lang="en" sz="1200">
                <a:solidFill>
                  <a:srgbClr val="0A0A0A"/>
                </a:solidFill>
                <a:highlight>
                  <a:schemeClr val="lt1"/>
                </a:highlight>
              </a:rPr>
              <a:t>FireCloud is a Broad Institute project powered by Terra (which is a cloud platform developed by the Broad Institute, and Microsoft). ISB-CGC uses Google Cloud Platform so it includes many Google native tools and technologies (including Google BigQuery for big data analytics and Google Compute Engine for complex workflow execution). Cancer Genomics </a:t>
            </a:r>
            <a:r>
              <a:rPr lang="en" sz="1200">
                <a:solidFill>
                  <a:srgbClr val="0A0A0A"/>
                </a:solidFill>
                <a:highlight>
                  <a:schemeClr val="lt1"/>
                </a:highlight>
              </a:rPr>
              <a:t>Cloud</a:t>
            </a:r>
            <a:r>
              <a:rPr lang="en" sz="1200">
                <a:solidFill>
                  <a:srgbClr val="0A0A0A"/>
                </a:solidFill>
                <a:highlight>
                  <a:schemeClr val="lt1"/>
                </a:highlight>
              </a:rPr>
              <a:t> is powered by Seven Bridges platform.</a:t>
            </a:r>
            <a:endParaRPr sz="1200">
              <a:solidFill>
                <a:srgbClr val="0A0A0A"/>
              </a:solidFill>
              <a:highlight>
                <a:schemeClr val="lt1"/>
              </a:highlight>
            </a:endParaRPr>
          </a:p>
          <a:p>
            <a:pPr indent="0" lvl="0" marL="0" rtl="0" algn="l">
              <a:spcBef>
                <a:spcPts val="0"/>
              </a:spcBef>
              <a:spcAft>
                <a:spcPts val="0"/>
              </a:spcAft>
              <a:buNone/>
            </a:pPr>
            <a:r>
              <a:t/>
            </a:r>
            <a:endParaRPr sz="1200">
              <a:solidFill>
                <a:srgbClr val="0A0A0A"/>
              </a:solidFill>
              <a:highlight>
                <a:schemeClr val="lt1"/>
              </a:highlight>
            </a:endParaRPr>
          </a:p>
          <a:p>
            <a:pPr indent="0" lvl="0" marL="0" rtl="0" algn="l">
              <a:spcBef>
                <a:spcPts val="0"/>
              </a:spcBef>
              <a:spcAft>
                <a:spcPts val="0"/>
              </a:spcAft>
              <a:buNone/>
            </a:pPr>
            <a:r>
              <a:rPr lang="en" sz="1200">
                <a:solidFill>
                  <a:srgbClr val="0A0A0A"/>
                </a:solidFill>
                <a:highlight>
                  <a:srgbClr val="FFFFFF"/>
                </a:highlight>
              </a:rPr>
              <a:t>In general, they all cover common somatic variant workflows such as Strelka, Vardict, VarScan, GATK, and other variant calling pipelines for germline, SVs, </a:t>
            </a:r>
            <a:r>
              <a:rPr lang="en" sz="1200">
                <a:solidFill>
                  <a:srgbClr val="0A0A0A"/>
                </a:solidFill>
                <a:highlight>
                  <a:srgbClr val="FFFFFF"/>
                </a:highlight>
              </a:rPr>
              <a:t>SCNA</a:t>
            </a:r>
            <a:r>
              <a:rPr lang="en" sz="1200">
                <a:solidFill>
                  <a:srgbClr val="0A0A0A"/>
                </a:solidFill>
                <a:highlight>
                  <a:srgbClr val="FFFFFF"/>
                </a:highlight>
              </a:rPr>
              <a:t>s, RNA-seq, methylation, and imaging, etc.</a:t>
            </a:r>
            <a:endParaRPr sz="1200">
              <a:solidFill>
                <a:srgbClr val="0A0A0A"/>
              </a:solidFill>
              <a:highlight>
                <a:srgbClr val="FFFFFF"/>
              </a:highlight>
            </a:endParaRPr>
          </a:p>
          <a:p>
            <a:pPr indent="0" lvl="0" marL="0" rtl="0" algn="l">
              <a:spcBef>
                <a:spcPts val="0"/>
              </a:spcBef>
              <a:spcAft>
                <a:spcPts val="0"/>
              </a:spcAft>
              <a:buNone/>
            </a:pPr>
            <a:r>
              <a:t/>
            </a:r>
            <a:endParaRPr sz="1200">
              <a:solidFill>
                <a:srgbClr val="0A0A0A"/>
              </a:solidFill>
              <a:highlight>
                <a:srgbClr val="FFFFFF"/>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310be864b9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310be864b9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will discuss more about the use of Unique Molecule Identifiers (or UMIs) to improve sensitivity of calling somatic variants present in a lower fraction of the cells (&lt;5%).</a:t>
            </a:r>
            <a:endParaRPr/>
          </a:p>
          <a:p>
            <a:pPr indent="0" lvl="0" marL="0" rtl="0" algn="l">
              <a:spcBef>
                <a:spcPts val="0"/>
              </a:spcBef>
              <a:spcAft>
                <a:spcPts val="0"/>
              </a:spcAft>
              <a:buNone/>
            </a:pPr>
            <a:r>
              <a:rPr lang="en"/>
              <a:t>First of all, UMI is a molecular level barcode, consisting of 9-base sequences, and embedded in the adapter sequence and incorporated during the adapter ligation step of all CGR library prep. UMI is unique per molecule prior to amplification.  </a:t>
            </a:r>
            <a:endParaRPr/>
          </a:p>
          <a:p>
            <a:pPr indent="0" lvl="0" marL="0" rtl="0" algn="l">
              <a:spcBef>
                <a:spcPts val="0"/>
              </a:spcBef>
              <a:spcAft>
                <a:spcPts val="0"/>
              </a:spcAft>
              <a:buNone/>
            </a:pPr>
            <a:r>
              <a:rPr lang="en"/>
              <a:t>UMI is intended for error-correction: </a:t>
            </a:r>
            <a:r>
              <a:rPr lang="en">
                <a:solidFill>
                  <a:schemeClr val="dk1"/>
                </a:solidFill>
              </a:rPr>
              <a:t>reads from the same molecule are collapsed into a single consensus read and can correct for later-stage PCR and sequencing errors when multiple copies of the same molecule are sequenced. However, it will not correct for early-stage PCR errors or DNA damage</a:t>
            </a:r>
            <a:endParaRPr>
              <a:solidFill>
                <a:schemeClr val="dk1"/>
              </a:solidFill>
            </a:endParaRPr>
          </a:p>
          <a:p>
            <a:pPr indent="0" lvl="0" marL="0" rtl="0" algn="l">
              <a:spcBef>
                <a:spcPts val="0"/>
              </a:spcBef>
              <a:spcAft>
                <a:spcPts val="0"/>
              </a:spcAft>
              <a:buNone/>
            </a:pPr>
            <a:r>
              <a:rPr lang="en"/>
              <a:t>Although UMI is incorporated into all CGR library prep, it is an </a:t>
            </a:r>
            <a:r>
              <a:rPr lang="en"/>
              <a:t>analytical</a:t>
            </a:r>
            <a:r>
              <a:rPr lang="en"/>
              <a:t> choice of whether to use UMI as it often </a:t>
            </a:r>
            <a:r>
              <a:rPr lang="en"/>
              <a:t>requires</a:t>
            </a:r>
            <a:r>
              <a:rPr lang="en"/>
              <a:t> very deep coverage and distinct pipeline for data preprocessing and </a:t>
            </a:r>
            <a:r>
              <a:rPr lang="en"/>
              <a:t>variant</a:t>
            </a:r>
            <a:r>
              <a:rPr lang="en"/>
              <a:t> calling.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96aad3cebd_1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96aad3cebd_1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slide we will discuss more about how UMI works. In this figure let’s say green is the position of true positive variant. Red indicates artifact or false positive variants from </a:t>
            </a:r>
            <a:r>
              <a:rPr lang="en" sz="1200">
                <a:solidFill>
                  <a:schemeClr val="dk1"/>
                </a:solidFill>
                <a:latin typeface="Open Sans"/>
                <a:ea typeface="Open Sans"/>
                <a:cs typeface="Open Sans"/>
                <a:sym typeface="Open Sans"/>
              </a:rPr>
              <a:t>late-stage PCR errors and sequencing errors</a:t>
            </a:r>
            <a:r>
              <a:rPr lang="en"/>
              <a:t>. </a:t>
            </a:r>
            <a:endParaRPr/>
          </a:p>
          <a:p>
            <a:pPr indent="0" lvl="0" marL="0" rtl="0" algn="l">
              <a:spcBef>
                <a:spcPts val="0"/>
              </a:spcBef>
              <a:spcAft>
                <a:spcPts val="0"/>
              </a:spcAft>
              <a:buNone/>
            </a:pPr>
            <a:r>
              <a:rPr lang="en"/>
              <a:t>After PCR duplication, </a:t>
            </a:r>
            <a:r>
              <a:rPr lang="en" sz="1200">
                <a:solidFill>
                  <a:schemeClr val="dk1"/>
                </a:solidFill>
                <a:latin typeface="Open Sans"/>
                <a:ea typeface="Open Sans"/>
                <a:cs typeface="Open Sans"/>
                <a:sym typeface="Open Sans"/>
              </a:rPr>
              <a:t>If the start/stop sites of multiple read pairs are the same </a:t>
            </a:r>
            <a:r>
              <a:rPr i="1" lang="en" sz="1200" u="sng">
                <a:solidFill>
                  <a:schemeClr val="dk1"/>
                </a:solidFill>
                <a:latin typeface="Open Sans"/>
                <a:ea typeface="Open Sans"/>
                <a:cs typeface="Open Sans"/>
                <a:sym typeface="Open Sans"/>
              </a:rPr>
              <a:t>and</a:t>
            </a:r>
            <a:r>
              <a:rPr lang="en" sz="1200">
                <a:solidFill>
                  <a:schemeClr val="dk1"/>
                </a:solidFill>
                <a:latin typeface="Open Sans"/>
                <a:ea typeface="Open Sans"/>
                <a:cs typeface="Open Sans"/>
                <a:sym typeface="Open Sans"/>
              </a:rPr>
              <a:t> they have the same UMI tag, they are identified as duplicates - as highlighted here. </a:t>
            </a:r>
            <a:endParaRPr sz="1200">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lang="en" sz="1200">
                <a:solidFill>
                  <a:schemeClr val="dk1"/>
                </a:solidFill>
                <a:latin typeface="Open Sans"/>
                <a:ea typeface="Open Sans"/>
                <a:cs typeface="Open Sans"/>
                <a:sym typeface="Open Sans"/>
              </a:rPr>
              <a:t>Only molecules that have multiple read pairs are kept. Singleton read pairs are discarded, reducing final coverage for variant calling. Therefore, we do need high coverage to begin with. </a:t>
            </a:r>
            <a:endParaRPr sz="1200">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lang="en" sz="1200">
                <a:solidFill>
                  <a:schemeClr val="dk1"/>
                </a:solidFill>
                <a:latin typeface="Open Sans"/>
                <a:ea typeface="Open Sans"/>
                <a:cs typeface="Open Sans"/>
                <a:sym typeface="Open Sans"/>
              </a:rPr>
              <a:t>These duplicates are removed but to keep one copy that contains variants supported by multiple reads. Therefore, many late-stage PCR errors and sequencing errors can be eliminated, reducing noise. Because of the reduction in errors, true low frequency variants are more readily called.</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96aad3cebd_9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96aad3cebd_9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800"/>
              <a:t>In the next section we will share </a:t>
            </a:r>
            <a:r>
              <a:rPr lang="en" sz="800"/>
              <a:t>knowledge</a:t>
            </a:r>
            <a:r>
              <a:rPr lang="en" sz="800"/>
              <a:t> on Variant filtering and annotation.</a:t>
            </a:r>
            <a:endParaRPr sz="8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a50337c8c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800">
                <a:solidFill>
                  <a:schemeClr val="dk1"/>
                </a:solidFill>
              </a:rPr>
              <a:t>Although most of the somatic variants callers have been constantly updated for several years and now with high positive rate, sometimes they may still produce low quality data.</a:t>
            </a:r>
            <a:r>
              <a:rPr lang="en" sz="800"/>
              <a:t> That is why</a:t>
            </a:r>
            <a:r>
              <a:rPr lang="en" sz="800"/>
              <a:t> after somatic variant calling, </a:t>
            </a:r>
            <a:r>
              <a:rPr lang="en" sz="800">
                <a:solidFill>
                  <a:schemeClr val="dk1"/>
                </a:solidFill>
              </a:rPr>
              <a:t>strict variant filtration is always required </a:t>
            </a:r>
            <a:r>
              <a:rPr lang="en" sz="800"/>
              <a:t>before further analysis. Usually there are two categories for Somatic Variant </a:t>
            </a:r>
            <a:r>
              <a:rPr lang="en" sz="800"/>
              <a:t>filtering. (1) </a:t>
            </a:r>
            <a:r>
              <a:rPr lang="en" sz="800">
                <a:solidFill>
                  <a:schemeClr val="dk1"/>
                </a:solidFill>
              </a:rPr>
              <a:t>To remove potential artifact signals caused by sequencing platform, alignment software, and the artifact signals due to incomplete/complex nature of reference genomes. (2) The second aim is to remove potential contaminated signals from germline variants.  The first category usually requires well-designed algorithms like FilterMutectCalls. While the second category requires several public germline population variant database PVDs.  (3) Here is a Reminder: in the later practical session of this morning, we will show you the whole GATK somatic variant calling process, including raw reads preprocessing, somatic variant calling, somatic Variant filtering and the Variant annotation. If you are interested to see how this will work at practical level, welcome to join us! </a:t>
            </a:r>
            <a:endParaRPr sz="8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61" name="Google Shape;261;g1a50337c8cb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bbe8eaba7a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In the somatic variant filtering processes, there are several contents that need to be taken into </a:t>
            </a:r>
            <a:r>
              <a:rPr lang="en" sz="800">
                <a:solidFill>
                  <a:schemeClr val="dk1"/>
                </a:solidFill>
              </a:rPr>
              <a:t>consideration</a:t>
            </a:r>
            <a:r>
              <a:rPr lang="en" sz="800">
                <a:solidFill>
                  <a:schemeClr val="dk1"/>
                </a:solidFill>
              </a:rPr>
              <a:t>. Here we list several most commonly used items for somatic variants filtering. In your own VCF file, you can always find these filterings, it's very useful to know, what's their meaning. There are also some other </a:t>
            </a:r>
            <a:r>
              <a:rPr lang="en" sz="800">
                <a:solidFill>
                  <a:schemeClr val="dk1"/>
                </a:solidFill>
              </a:rPr>
              <a:t>filtering</a:t>
            </a:r>
            <a:r>
              <a:rPr lang="en" sz="800">
                <a:solidFill>
                  <a:schemeClr val="dk1"/>
                </a:solidFill>
              </a:rPr>
              <a:t> items, for the detailed information, please check the link below. Here is another Reminder:  in the next IGV visualization and validation section, detailed examples of the main filtering will be presented. You will get the </a:t>
            </a:r>
            <a:r>
              <a:rPr lang="en" sz="800">
                <a:solidFill>
                  <a:schemeClr val="dk1"/>
                </a:solidFill>
              </a:rPr>
              <a:t>opportunity</a:t>
            </a:r>
            <a:r>
              <a:rPr lang="en" sz="800">
                <a:solidFill>
                  <a:schemeClr val="dk1"/>
                </a:solidFill>
              </a:rPr>
              <a:t> to see what these examples look like.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71" name="Google Shape;271;g1bbe8eaba7a_0_1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a50337c8c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a50337c8c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400"/>
              </a:spcBef>
              <a:spcAft>
                <a:spcPts val="0"/>
              </a:spcAft>
              <a:buClr>
                <a:schemeClr val="dk1"/>
              </a:buClr>
              <a:buSzPts val="1100"/>
              <a:buFont typeface="Arial"/>
              <a:buNone/>
            </a:pPr>
            <a:r>
              <a:rPr lang="en" sz="800"/>
              <a:t>Here, we list several useful population </a:t>
            </a:r>
            <a:r>
              <a:rPr lang="en" sz="800"/>
              <a:t>variant</a:t>
            </a:r>
            <a:r>
              <a:rPr lang="en" sz="800"/>
              <a:t> database for germline based filtering, including the 1000 </a:t>
            </a:r>
            <a:r>
              <a:rPr lang="en" sz="800"/>
              <a:t>genome</a:t>
            </a:r>
            <a:r>
              <a:rPr lang="en" sz="800"/>
              <a:t> project, ESP and gnomAD. Here, we strongly suggest you to use gnomAD, as the gnomAD almost include the germline </a:t>
            </a:r>
            <a:r>
              <a:rPr lang="en" sz="800"/>
              <a:t>variants</a:t>
            </a:r>
            <a:r>
              <a:rPr lang="en" sz="800"/>
              <a:t> from the other two variants. </a:t>
            </a:r>
            <a:r>
              <a:rPr lang="en" sz="800">
                <a:solidFill>
                  <a:schemeClr val="dk1"/>
                </a:solidFill>
              </a:rPr>
              <a:t>In these database,</a:t>
            </a:r>
            <a:r>
              <a:rPr lang="en" sz="800">
                <a:solidFill>
                  <a:schemeClr val="dk1"/>
                </a:solidFill>
              </a:rPr>
              <a:t> variants with population specific MAF&lt;0.1% are usually suggested to keep for further somatic analysis. Here, we recommend you to use  gnomad, as gnomad almost include the variants from these two databases above. Of course, users can customize the cutoff by themselves according to their specific project. All the official links of these database are listed here.  Of note, Most of these resources are in huge size and will take a long time to download.  Good news is that gnomAD data are all pre downloaded in biowulf, as the biowulf users, you can use them directly.</a:t>
            </a:r>
            <a:endParaRPr sz="8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96aad3cebd_1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100"/>
              </a:spcBef>
              <a:spcAft>
                <a:spcPts val="1100"/>
              </a:spcAft>
              <a:buNone/>
            </a:pPr>
            <a:r>
              <a:rPr lang="en" sz="800">
                <a:solidFill>
                  <a:schemeClr val="dk1"/>
                </a:solidFill>
                <a:highlight>
                  <a:srgbClr val="FFFFFF"/>
                </a:highlight>
              </a:rPr>
              <a:t>Sequencing cancer genome can typically identify thousands of somatic mutations even after strict filtration. These mutations may have different functions: </a:t>
            </a:r>
            <a:r>
              <a:rPr lang="en" sz="800">
                <a:solidFill>
                  <a:schemeClr val="dk1"/>
                </a:solidFill>
                <a:highlight>
                  <a:srgbClr val="FFFFFF"/>
                </a:highlight>
              </a:rPr>
              <a:t>tumor</a:t>
            </a:r>
            <a:r>
              <a:rPr lang="en" sz="800">
                <a:solidFill>
                  <a:schemeClr val="dk1"/>
                </a:solidFill>
                <a:highlight>
                  <a:srgbClr val="FFFFFF"/>
                </a:highlight>
              </a:rPr>
              <a:t> activation, tumor suppression, or no clear </a:t>
            </a:r>
            <a:r>
              <a:rPr lang="en" sz="800">
                <a:solidFill>
                  <a:schemeClr val="dk1"/>
                </a:solidFill>
                <a:highlight>
                  <a:srgbClr val="FFFFFF"/>
                </a:highlight>
              </a:rPr>
              <a:t>functional</a:t>
            </a:r>
            <a:r>
              <a:rPr lang="en" sz="800">
                <a:solidFill>
                  <a:schemeClr val="dk1"/>
                </a:solidFill>
                <a:highlight>
                  <a:srgbClr val="FFFFFF"/>
                </a:highlight>
              </a:rPr>
              <a:t> changes. Variant annotation is the process of  collection of detailed information based on </a:t>
            </a:r>
            <a:r>
              <a:rPr lang="en" sz="800">
                <a:solidFill>
                  <a:schemeClr val="dk1"/>
                </a:solidFill>
                <a:highlight>
                  <a:srgbClr val="FFFFFF"/>
                </a:highlight>
              </a:rPr>
              <a:t>existing</a:t>
            </a:r>
            <a:r>
              <a:rPr lang="en" sz="800">
                <a:solidFill>
                  <a:schemeClr val="dk1"/>
                </a:solidFill>
                <a:highlight>
                  <a:srgbClr val="FFFFFF"/>
                </a:highlight>
              </a:rPr>
              <a:t> knowledge to interpret  a given genomic alteration</a:t>
            </a:r>
            <a:r>
              <a:rPr lang="en" sz="800">
                <a:solidFill>
                  <a:schemeClr val="dk1"/>
                </a:solidFill>
                <a:highlight>
                  <a:srgbClr val="FFFFFF"/>
                </a:highlight>
              </a:rPr>
              <a:t>. As another important part of GATK ecosystem,</a:t>
            </a:r>
            <a:r>
              <a:rPr lang="en" sz="800">
                <a:solidFill>
                  <a:schemeClr val="dk1"/>
                </a:solidFill>
                <a:highlight>
                  <a:srgbClr val="FFFFFF"/>
                </a:highlight>
              </a:rPr>
              <a:t> funcotator is a very useful module to provide </a:t>
            </a:r>
            <a:r>
              <a:rPr lang="en" sz="800">
                <a:solidFill>
                  <a:schemeClr val="dk1"/>
                </a:solidFill>
                <a:highlight>
                  <a:srgbClr val="FFFFFF"/>
                </a:highlight>
              </a:rPr>
              <a:t>functional</a:t>
            </a:r>
            <a:r>
              <a:rPr lang="en" sz="800">
                <a:solidFill>
                  <a:schemeClr val="dk1"/>
                </a:solidFill>
                <a:highlight>
                  <a:srgbClr val="FFFFFF"/>
                </a:highlight>
              </a:rPr>
              <a:t> </a:t>
            </a:r>
            <a:r>
              <a:rPr lang="en" sz="800">
                <a:solidFill>
                  <a:schemeClr val="dk1"/>
                </a:solidFill>
                <a:highlight>
                  <a:srgbClr val="FFFFFF"/>
                </a:highlight>
              </a:rPr>
              <a:t>annotation</a:t>
            </a:r>
            <a:r>
              <a:rPr lang="en" sz="800">
                <a:solidFill>
                  <a:schemeClr val="dk1"/>
                </a:solidFill>
                <a:highlight>
                  <a:srgbClr val="FFFFFF"/>
                </a:highlight>
              </a:rPr>
              <a:t> of somatic </a:t>
            </a:r>
            <a:r>
              <a:rPr lang="en" sz="800">
                <a:solidFill>
                  <a:schemeClr val="dk1"/>
                </a:solidFill>
                <a:highlight>
                  <a:srgbClr val="FFFFFF"/>
                </a:highlight>
              </a:rPr>
              <a:t>alterations</a:t>
            </a:r>
            <a:r>
              <a:rPr lang="en" sz="800">
                <a:solidFill>
                  <a:schemeClr val="dk1"/>
                </a:solidFill>
                <a:highlight>
                  <a:srgbClr val="FFFFFF"/>
                </a:highlight>
              </a:rPr>
              <a:t>. This tool allows a user to add their own annotations to variants based on a set of data sources. Output for </a:t>
            </a:r>
            <a:r>
              <a:rPr lang="en" sz="800">
                <a:solidFill>
                  <a:schemeClr val="dk1"/>
                </a:solidFill>
                <a:highlight>
                  <a:schemeClr val="lt1"/>
                </a:highlight>
              </a:rPr>
              <a:t>a</a:t>
            </a:r>
            <a:r>
              <a:rPr lang="en" sz="800">
                <a:solidFill>
                  <a:schemeClr val="dk1"/>
                </a:solidFill>
                <a:highlight>
                  <a:schemeClr val="lt1"/>
                </a:highlight>
              </a:rPr>
              <a:t>nnotation </a:t>
            </a:r>
            <a:r>
              <a:rPr lang="en" sz="800">
                <a:solidFill>
                  <a:schemeClr val="dk1"/>
                </a:solidFill>
                <a:highlight>
                  <a:srgbClr val="FFFFFF"/>
                </a:highlight>
              </a:rPr>
              <a:t>can include a bundent of information: gene name, position, and variant Classification (Intron, UTR, Splicing  Siite)</a:t>
            </a:r>
            <a:endParaRPr sz="800"/>
          </a:p>
        </p:txBody>
      </p:sp>
      <p:sp>
        <p:nvSpPr>
          <p:cNvPr id="286" name="Google Shape;286;g196aad3cebd_1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a50337c8cb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a50337c8c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000"/>
              <a:t>Here I would like to </a:t>
            </a:r>
            <a:r>
              <a:rPr lang="en" sz="1000"/>
              <a:t>introduce</a:t>
            </a:r>
            <a:r>
              <a:rPr lang="en" sz="1000"/>
              <a:t> three kind of level of annotations, which can be very useful for your own project. </a:t>
            </a:r>
            <a:endParaRPr sz="10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ce0167cde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ce0167cde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 though the session is called mutation calling and analysis, to clarify, we will mostly discuss somatic mutation calling rather than germline mutation calling as this is the main focus of the entire workshop. Many somatic variant calling pipelines are distinct from those to call germline variants.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89d07e762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89d07e762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400"/>
              </a:spcBef>
              <a:spcAft>
                <a:spcPts val="0"/>
              </a:spcAft>
              <a:buClr>
                <a:schemeClr val="dk1"/>
              </a:buClr>
              <a:buSzPts val="1100"/>
              <a:buFont typeface="Arial"/>
              <a:buNone/>
            </a:pPr>
            <a:r>
              <a:rPr lang="en" sz="800">
                <a:solidFill>
                  <a:schemeClr val="dk1"/>
                </a:solidFill>
              </a:rPr>
              <a:t>Here, we list several useful database for variants annotation, which could be very useful for your own project. For example, for gene-based annotation, you can you UCSC genome browser, which can provide ....  All the official links of these database are listed here. Similar to the resources used for variant filtering, most of these resources are in huge size and take a lot of time to download.  The good news is that all of these data resources have already pre-downloaded in biowulf, as the biowulf users, you can use them directly, just follow the link below.</a:t>
            </a:r>
            <a:endParaRPr sz="800">
              <a:solidFill>
                <a:schemeClr val="dk1"/>
              </a:solidFill>
            </a:endParaRPr>
          </a:p>
          <a:p>
            <a:pPr indent="0" lvl="0" marL="0" rtl="0" algn="just">
              <a:lnSpc>
                <a:spcPct val="115000"/>
              </a:lnSpc>
              <a:spcBef>
                <a:spcPts val="400"/>
              </a:spcBef>
              <a:spcAft>
                <a:spcPts val="0"/>
              </a:spcAft>
              <a:buClr>
                <a:schemeClr val="dk1"/>
              </a:buClr>
              <a:buSzPts val="1100"/>
              <a:buFont typeface="Arial"/>
              <a:buNone/>
            </a:pPr>
            <a:r>
              <a:t/>
            </a:r>
            <a:endParaRPr sz="8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96aad3cebd_9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96aad3cebd_9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000">
                <a:solidFill>
                  <a:srgbClr val="212121"/>
                </a:solidFill>
                <a:highlight>
                  <a:srgbClr val="FFFFFF"/>
                </a:highlight>
              </a:rPr>
              <a:t>Manually checking sequencing reads is an important step for sequencing data analysis, it can greatly increase the confidence in variant calling. In this section we present a short description of using IGV for </a:t>
            </a:r>
            <a:r>
              <a:rPr lang="en" sz="1000">
                <a:solidFill>
                  <a:srgbClr val="212121"/>
                </a:solidFill>
                <a:highlight>
                  <a:srgbClr val="FFFFFF"/>
                </a:highlight>
              </a:rPr>
              <a:t>visualization</a:t>
            </a:r>
            <a:r>
              <a:rPr lang="en" sz="1000">
                <a:solidFill>
                  <a:srgbClr val="212121"/>
                </a:solidFill>
                <a:highlight>
                  <a:srgbClr val="FFFFFF"/>
                </a:highlight>
              </a:rPr>
              <a:t> and validation of identified variants.</a:t>
            </a:r>
            <a:endParaRPr sz="10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92065cc86d_8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92065cc86d_8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600"/>
              </a:spcBef>
              <a:spcAft>
                <a:spcPts val="0"/>
              </a:spcAft>
              <a:buNone/>
            </a:pPr>
            <a:r>
              <a:rPr lang="en" sz="800">
                <a:solidFill>
                  <a:schemeClr val="dk1"/>
                </a:solidFill>
              </a:rPr>
              <a:t>First, what is IGV? </a:t>
            </a:r>
            <a:r>
              <a:rPr lang="en" sz="800">
                <a:solidFill>
                  <a:schemeClr val="dk1"/>
                </a:solidFill>
              </a:rPr>
              <a:t>IGV is a high-performance integrative genomic browser which can efficiently handles large scale sequencing datasets. IGV can be used for visualization of various data type, including: genome annotation, Sequencing reads &amp; alignment, Chip-Seq Peaks, genomic coordinates and chromosome ideogram. </a:t>
            </a:r>
            <a:endParaRPr sz="800">
              <a:solidFill>
                <a:schemeClr val="dk1"/>
              </a:solidFill>
            </a:endParaRPr>
          </a:p>
          <a:p>
            <a:pPr indent="0" lvl="0" marL="457200" rtl="0" algn="just">
              <a:spcBef>
                <a:spcPts val="600"/>
              </a:spcBef>
              <a:spcAft>
                <a:spcPts val="0"/>
              </a:spcAft>
              <a:buNone/>
            </a:pPr>
            <a:r>
              <a:t/>
            </a:r>
            <a:endParaRPr sz="1200">
              <a:solidFill>
                <a:schemeClr val="dk1"/>
              </a:solidFill>
              <a:latin typeface="Source Sans Pro"/>
              <a:ea typeface="Source Sans Pro"/>
              <a:cs typeface="Source Sans Pro"/>
              <a:sym typeface="Source Sans Pro"/>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92065cc86d_8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92065cc86d_8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800">
                <a:solidFill>
                  <a:schemeClr val="dk1"/>
                </a:solidFill>
              </a:rPr>
              <a:t>IGV uses for different color to represent different nucleotide bases. Green for A, Red </a:t>
            </a:r>
            <a:r>
              <a:rPr lang="en" sz="800">
                <a:solidFill>
                  <a:schemeClr val="dk1"/>
                </a:solidFill>
              </a:rPr>
              <a:t>for T</a:t>
            </a:r>
            <a:r>
              <a:rPr lang="en" sz="800">
                <a:solidFill>
                  <a:schemeClr val="dk1"/>
                </a:solidFill>
              </a:rPr>
              <a:t>, Brown for G and Blue for C. The reads in pink color represent Forward Reads, the reads in blue color represent reverse Reads. Let’s see the following example, When we zoom in to this region, of chromosome 13, We can see that in reference genome at this </a:t>
            </a:r>
            <a:r>
              <a:rPr lang="en" sz="800">
                <a:solidFill>
                  <a:schemeClr val="dk1"/>
                </a:solidFill>
              </a:rPr>
              <a:t>position</a:t>
            </a:r>
            <a:r>
              <a:rPr lang="en" sz="800">
                <a:solidFill>
                  <a:schemeClr val="dk1"/>
                </a:solidFill>
              </a:rPr>
              <a:t> the base is G. However, when we check our Sequencing data from Tumor,  we can find that some reads carries a G&gt;A mutation. </a:t>
            </a:r>
            <a:r>
              <a:rPr lang="en" sz="800">
                <a:solidFill>
                  <a:schemeClr val="dk1"/>
                </a:solidFill>
              </a:rPr>
              <a:t> This mutation can be supported by both forward and reverse reads. This mutations are found only in Tumor and but not normal samples. The region nearby is very clean, almost no other variants are observed. This is a Typical good example of somatic SNVs reviewed by IGV</a:t>
            </a:r>
            <a:endParaRPr sz="800">
              <a:solidFill>
                <a:schemeClr val="dk1"/>
              </a:solidFill>
            </a:endParaRPr>
          </a:p>
          <a:p>
            <a:pPr indent="0" lvl="0" marL="0" rtl="0" algn="l">
              <a:spcBef>
                <a:spcPts val="0"/>
              </a:spcBef>
              <a:spcAft>
                <a:spcPts val="0"/>
              </a:spcAft>
              <a:buNone/>
            </a:pPr>
            <a:r>
              <a:t/>
            </a:r>
            <a:endParaRPr sz="10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a6419f74d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a6419f74d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 sz="800">
                <a:solidFill>
                  <a:schemeClr val="dk1"/>
                </a:solidFill>
              </a:rPr>
              <a:t>Let’s see the example of somatic deletion.  When we zoom in to this region of chromosome 13,  we can see at the Reference genome here, there  is a G.  however, when we check our sequencing data, we find that  some reads with deletion of this G, this deletion can be supported by both forward and reverse reads. The most important thing is that this deletion are found only in Tumor and but not normal samples.  The region nearby is very clean, almost no other variants are observed. This is a very good examples of somatic Deletion reviewed by IGV</a:t>
            </a:r>
            <a:endParaRPr sz="800">
              <a:solidFill>
                <a:schemeClr val="dk1"/>
              </a:solidFill>
            </a:endParaRPr>
          </a:p>
          <a:p>
            <a:pPr indent="0" lvl="0" marL="0" rtl="0" algn="just">
              <a:spcBef>
                <a:spcPts val="0"/>
              </a:spcBef>
              <a:spcAft>
                <a:spcPts val="0"/>
              </a:spcAft>
              <a:buClr>
                <a:schemeClr val="dk1"/>
              </a:buClr>
              <a:buSzPts val="1100"/>
              <a:buFont typeface="Arial"/>
              <a:buNone/>
            </a:pPr>
            <a:r>
              <a:t/>
            </a:r>
            <a:endParaRPr sz="800"/>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bbe8eaba7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bbe8eaba7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 sz="1000">
                <a:solidFill>
                  <a:schemeClr val="dk1"/>
                </a:solidFill>
              </a:rPr>
              <a:t>In the following example, when we zoom in to the position of chr13. We can see that at Reference genome, here is empty, however, when we are checking Sequencing data, we found some reads have an additional of A,  these insertion can be supported by both forward and reverse reads. This insertion are found only in Tumor and but not normal samples. The region nearby is very clean, almost no other variants are observed. This is a Typical good examples of somatic insertion events reviewed  by IGV</a:t>
            </a:r>
            <a:endParaRPr sz="1000">
              <a:solidFill>
                <a:schemeClr val="dk1"/>
              </a:solidFill>
            </a:endParaRPr>
          </a:p>
          <a:p>
            <a:pPr indent="0" lvl="0" marL="0" rtl="0" algn="just">
              <a:spcBef>
                <a:spcPts val="0"/>
              </a:spcBef>
              <a:spcAft>
                <a:spcPts val="0"/>
              </a:spcAft>
              <a:buClr>
                <a:schemeClr val="dk1"/>
              </a:buClr>
              <a:buSzPts val="1100"/>
              <a:buFont typeface="Arial"/>
              <a:buNone/>
            </a:pPr>
            <a:r>
              <a:t/>
            </a:r>
            <a:endParaRPr sz="800"/>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bf0595d3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bf0595d3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 sz="1000">
                <a:solidFill>
                  <a:schemeClr val="dk1"/>
                </a:solidFill>
              </a:rPr>
              <a:t>Now let’s see some suspicious examples.  When we zoom in on chr13, we can clearly see some high confidence mutations: on the left is a T&gt;C SNV, in the middle diagram a deletion, and on the right diagram an insertion. The problem is that these mutations are found in both tumor and paired normal samples. So these are actually germline events, which have been rejected by our filtering algorithm.</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bf496741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bf496741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bbe8eaba7a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bbe8eaba7a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800"/>
              <a:t>Now let’s see this example, at around this region, there are so many mutations detected by our </a:t>
            </a:r>
            <a:r>
              <a:rPr lang="en" sz="800"/>
              <a:t>sequencing</a:t>
            </a:r>
            <a:r>
              <a:rPr lang="en" sz="800"/>
              <a:t> data. Our </a:t>
            </a:r>
            <a:r>
              <a:rPr lang="en" sz="800"/>
              <a:t>filtering</a:t>
            </a:r>
            <a:r>
              <a:rPr lang="en" sz="800"/>
              <a:t> algorithm defined this as Homologous Mapping Event by algorithm. Furthermore, most of these mutation, were found with very Low Alternative Allele Fraction, means that very limited reads </a:t>
            </a:r>
            <a:r>
              <a:rPr lang="en" sz="800"/>
              <a:t>support theses mutations, </a:t>
            </a:r>
            <a:r>
              <a:rPr lang="en" sz="800"/>
              <a:t> </a:t>
            </a:r>
            <a:r>
              <a:rPr lang="en" sz="800">
                <a:solidFill>
                  <a:schemeClr val="dk1"/>
                </a:solidFill>
              </a:rPr>
              <a:t>this</a:t>
            </a:r>
            <a:r>
              <a:rPr lang="en" sz="800">
                <a:solidFill>
                  <a:schemeClr val="dk1"/>
                </a:solidFill>
              </a:rPr>
              <a:t> is an indicative of artifact, and have been rejected by our filtering algorithm.</a:t>
            </a:r>
            <a:endParaRPr sz="800"/>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bbe8eaba7a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bbe8eaba7a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800">
                <a:solidFill>
                  <a:schemeClr val="dk1"/>
                </a:solidFill>
              </a:rPr>
              <a:t>let’s see this example, at around this region, three mutations are identified from our sequencing data. Including A C&gt;G mutation, an insertion and C &gt; A mutation. These mutation are found in only tumor samples but not normal samples. The flanking region are very clean, almost no other event are observed, it looks like they are good examples of somatic mutation events. Howere, they are still rejected by filtering process. As they are observed to be linked with each other in the same haplotype. In somatic data analysis, this phenomenon is called clustered Events, usually when a cluster wans found  include more than two events in the same haplotype, there is high possibility that they are artifact for somatic variants, so they are rejected by our algorithms..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96aad3cebd_9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96aad3cebd_9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89d07e762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89d07e762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you have seen from the lectures so far, there are multiple challenges for accurate somatic variant calling - it is not as simple as identifying sites with a variant allele in the tumor and not present in normal. </a:t>
            </a:r>
            <a:endParaRPr/>
          </a:p>
          <a:p>
            <a:pPr indent="0" lvl="0" marL="0" rtl="0" algn="l">
              <a:spcBef>
                <a:spcPts val="0"/>
              </a:spcBef>
              <a:spcAft>
                <a:spcPts val="0"/>
              </a:spcAft>
              <a:buNone/>
            </a:pPr>
            <a:r>
              <a:rPr lang="en"/>
              <a:t>In this summary table, we listed common challenges and the potential solutions for your reference. We will not have time to go over everything in this slide but I would like to highlight a few examples. For example, to minimize artifacts from PCR amplification, we could mark or even remove duplication before calling, increase DNA </a:t>
            </a:r>
            <a:r>
              <a:rPr lang="en"/>
              <a:t>sequencing library complexity, and/or utilize UMIs. To improve variant calling for low purity tumors, we can increase sequencing depth and/or manually review/call variants to enable detection of low variant allele frequency variants.</a:t>
            </a:r>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96aad3cebd_9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96aad3cebd_9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2ceb0ee9ef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2ceb0ee9ef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310be864b9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310be864b9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444444"/>
                </a:solidFill>
                <a:highlight>
                  <a:srgbClr val="FFFFFF"/>
                </a:highlight>
              </a:rPr>
              <a:t>Using WGS, one can infer ancestry of particular individuals. This is not really somatic analysis but is extremely helpful for downstream </a:t>
            </a:r>
            <a:r>
              <a:rPr b="1" lang="en">
                <a:solidFill>
                  <a:srgbClr val="444444"/>
                </a:solidFill>
                <a:highlight>
                  <a:srgbClr val="FFFFFF"/>
                </a:highlight>
              </a:rPr>
              <a:t>somatic</a:t>
            </a:r>
            <a:r>
              <a:rPr b="1" lang="en">
                <a:solidFill>
                  <a:srgbClr val="444444"/>
                </a:solidFill>
                <a:highlight>
                  <a:srgbClr val="FFFFFF"/>
                </a:highlight>
              </a:rPr>
              <a:t> analysis e.g. To identify race/population specific association somatic </a:t>
            </a:r>
            <a:r>
              <a:rPr b="1" lang="en">
                <a:solidFill>
                  <a:srgbClr val="444444"/>
                </a:solidFill>
                <a:highlight>
                  <a:srgbClr val="FFFFFF"/>
                </a:highlight>
              </a:rPr>
              <a:t>mutations or clinical outcomes, etc. </a:t>
            </a:r>
            <a:endParaRPr b="1">
              <a:solidFill>
                <a:srgbClr val="444444"/>
              </a:solidFill>
              <a:highlight>
                <a:srgbClr val="FFFFFF"/>
              </a:highlight>
            </a:endParaRPr>
          </a:p>
          <a:p>
            <a:pPr indent="0" lvl="0" marL="0" rtl="0" algn="l">
              <a:spcBef>
                <a:spcPts val="0"/>
              </a:spcBef>
              <a:spcAft>
                <a:spcPts val="0"/>
              </a:spcAft>
              <a:buNone/>
            </a:pPr>
            <a:r>
              <a:rPr b="1" lang="en">
                <a:solidFill>
                  <a:srgbClr val="444444"/>
                </a:solidFill>
                <a:highlight>
                  <a:srgbClr val="FFFFFF"/>
                </a:highlight>
              </a:rPr>
              <a:t>This is a figure from our very own analysis of 232 WGS lung cancer in never smokers, which use </a:t>
            </a:r>
            <a:r>
              <a:rPr b="1" lang="en">
                <a:solidFill>
                  <a:srgbClr val="444444"/>
                </a:solidFill>
                <a:highlight>
                  <a:srgbClr val="FFFFFF"/>
                </a:highlight>
              </a:rPr>
              <a:t>ADMIXTURE</a:t>
            </a:r>
            <a:r>
              <a:rPr lang="en">
                <a:solidFill>
                  <a:srgbClr val="444444"/>
                </a:solidFill>
                <a:highlight>
                  <a:srgbClr val="FFFFFF"/>
                </a:highlight>
              </a:rPr>
              <a:t>  to infer ancestry. ANCESTRY is a software tool for maximum likelihood estimation of individual ancestries from multilocus SNP genotype datasets. In this example, the majority of the subjects have European ancestry, while a few are Asian and African ancestry and a few have mixed European/Asian ancestry or mixed European/African ancestry.</a:t>
            </a:r>
            <a:endParaRPr sz="120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30baf9183b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30baf9183b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30baf9183b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30baf9183b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Mutational </a:t>
            </a:r>
            <a:r>
              <a:rPr lang="en"/>
              <a:t>exclusivity</a:t>
            </a:r>
            <a:r>
              <a:rPr lang="en"/>
              <a:t> analysis could then help identify pathways of group of genes that could be targeted for treatments.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https://genome.cshlp.org/content/22/2/398.full</a:t>
            </a:r>
            <a:endParaRPr/>
          </a:p>
          <a:p>
            <a:pPr indent="0" lvl="0" marL="0" rtl="0" algn="l">
              <a:spcBef>
                <a:spcPts val="0"/>
              </a:spcBef>
              <a:spcAft>
                <a:spcPts val="0"/>
              </a:spcAft>
              <a:buNone/>
            </a:pPr>
            <a:r>
              <a:rPr lang="en"/>
              <a:t>Visualization by Oncostrip</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30baf9183b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30baf9183b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2E2E2E"/>
                </a:solidFill>
                <a:latin typeface="Georgia"/>
                <a:ea typeface="Georgia"/>
                <a:cs typeface="Georgia"/>
                <a:sym typeface="Georgia"/>
              </a:rPr>
              <a:t>L858 lies within the helical turn of the activation loop and forms crucial hydrophobic interactions with residues in the N-lobe when the receptor is in the inactive conformation</a:t>
            </a:r>
            <a:endParaRPr sz="1350">
              <a:solidFill>
                <a:srgbClr val="2E2E2E"/>
              </a:solidFill>
              <a:latin typeface="Georgia"/>
              <a:ea typeface="Georgia"/>
              <a:cs typeface="Georgia"/>
              <a:sym typeface="Georgia"/>
            </a:endParaRPr>
          </a:p>
          <a:p>
            <a:pPr indent="0" lvl="0" marL="0" rtl="0" algn="l">
              <a:spcBef>
                <a:spcPts val="0"/>
              </a:spcBef>
              <a:spcAft>
                <a:spcPts val="0"/>
              </a:spcAft>
              <a:buNone/>
            </a:pPr>
            <a:r>
              <a:rPr lang="en" sz="1350">
                <a:solidFill>
                  <a:srgbClr val="2E2E2E"/>
                </a:solidFill>
                <a:latin typeface="Georgia"/>
                <a:ea typeface="Georgia"/>
                <a:cs typeface="Georgia"/>
                <a:sym typeface="Georgia"/>
              </a:rPr>
              <a:t>L858R substitution is incompatible with the inactive conformation and therefore “locks” the kinase domain in a constitutively active conformation</a:t>
            </a:r>
            <a:endParaRPr sz="1350">
              <a:solidFill>
                <a:srgbClr val="2E2E2E"/>
              </a:solidFill>
              <a:latin typeface="Georgia"/>
              <a:ea typeface="Georgia"/>
              <a:cs typeface="Georgia"/>
              <a:sym typeface="Georgia"/>
            </a:endParaRPr>
          </a:p>
          <a:p>
            <a:pPr indent="0" lvl="0" marL="0" rtl="0" algn="l">
              <a:spcBef>
                <a:spcPts val="0"/>
              </a:spcBef>
              <a:spcAft>
                <a:spcPts val="0"/>
              </a:spcAft>
              <a:buNone/>
            </a:pPr>
            <a:r>
              <a:rPr lang="en" sz="1350">
                <a:solidFill>
                  <a:srgbClr val="2E2E2E"/>
                </a:solidFill>
                <a:latin typeface="Georgia"/>
                <a:ea typeface="Georgia"/>
                <a:cs typeface="Georgia"/>
                <a:sym typeface="Georgia"/>
              </a:rPr>
              <a:t>Hotspot mutations </a:t>
            </a:r>
            <a:r>
              <a:rPr lang="en" sz="1350">
                <a:solidFill>
                  <a:srgbClr val="2E2E2E"/>
                </a:solidFill>
                <a:latin typeface="Georgia"/>
                <a:ea typeface="Georgia"/>
                <a:cs typeface="Georgia"/>
                <a:sym typeface="Georgia"/>
              </a:rPr>
              <a:t>often occur in oncogene rather and tumor suppressors often occur more sparsely </a:t>
            </a:r>
            <a:endParaRPr sz="1350">
              <a:solidFill>
                <a:srgbClr val="2E2E2E"/>
              </a:solidFill>
              <a:latin typeface="Georgia"/>
              <a:ea typeface="Georgia"/>
              <a:cs typeface="Georgia"/>
              <a:sym typeface="Georgia"/>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30baf9183b_4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130baf9183b_4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22222"/>
                </a:solidFill>
                <a:highlight>
                  <a:srgbClr val="FFFFFF"/>
                </a:highlight>
                <a:latin typeface="Times New Roman"/>
                <a:ea typeface="Times New Roman"/>
                <a:cs typeface="Times New Roman"/>
                <a:sym typeface="Times New Roman"/>
              </a:rPr>
              <a:t>The purpose of pathway analysis is to identify biological </a:t>
            </a:r>
            <a:r>
              <a:rPr lang="en" sz="1200">
                <a:solidFill>
                  <a:srgbClr val="222222"/>
                </a:solidFill>
                <a:highlight>
                  <a:srgbClr val="FFFFFF"/>
                </a:highlight>
                <a:latin typeface="Times New Roman"/>
                <a:ea typeface="Times New Roman"/>
                <a:cs typeface="Times New Roman"/>
                <a:sym typeface="Times New Roman"/>
              </a:rPr>
              <a:t>pathways altered/disrupted by somatic mutations. From there, we could understand more about the underlying mechanisms driving tumor development as well as potentially developing therapeutic treatments targeting the disrupted pathways. In the example here from the analysis of Pancancer analysis for whole genome (PCAWG), combined gene scores for c</a:t>
            </a:r>
            <a:r>
              <a:rPr lang="en" sz="1200">
                <a:solidFill>
                  <a:srgbClr val="222222"/>
                </a:solidFill>
                <a:highlight>
                  <a:srgbClr val="FFFFFF"/>
                </a:highlight>
                <a:latin typeface="Times New Roman"/>
                <a:ea typeface="Times New Roman"/>
                <a:cs typeface="Times New Roman"/>
                <a:sym typeface="Times New Roman"/>
              </a:rPr>
              <a:t>oding and non-coding somatic mutations were used as input for multiple pathway and network analysis algorithms, which utilize multiple pathway/gene-set databases. As a result, they observed enrichment of different pathways altered by coding and non-coding genes.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96aad3cebd_1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96aad3cebd_1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has become increasingly popular to perform mutational signatures analysis in somatic analysis. Basically, different endogenous and exogenous mutational processes generate unique combinations of </a:t>
            </a:r>
            <a:r>
              <a:rPr lang="en"/>
              <a:t>mutation types or patterns and they are termed mutational signatures.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30baf9183b_4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30baf9183b_4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Cancer driver genes are those whose mutations confer selective advantage to cancer cells for proliferation and survival. Therefore, it is important to identify them. There are multiple software </a:t>
            </a:r>
            <a:r>
              <a:rPr lang="en"/>
              <a:t>developed</a:t>
            </a:r>
            <a:r>
              <a:rPr lang="en"/>
              <a:t> to help identify cancer driver genes from NGS data, and among them, Intogen pipeline runs 7 different driver gene identification methods and combines their output together. Intogen was introduced in session 2, and we will discuss more about this in great details in session 8.</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2ceb0ee9ef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2ceb0ee9ef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of all, why call somatic variants in the first place. Many if not most of you are probably familiar the The Cancer Genome Atlas (or TCGA) program which </a:t>
            </a:r>
            <a:r>
              <a:rPr lang="en">
                <a:solidFill>
                  <a:srgbClr val="2E2E2E"/>
                </a:solidFill>
                <a:highlight>
                  <a:srgbClr val="FFFFFB"/>
                </a:highlight>
              </a:rPr>
              <a:t>molecularly characterized over 20,000 primary cancer and matched normal samples spanning 33 cancer types</a:t>
            </a:r>
            <a:r>
              <a:rPr lang="en"/>
              <a:t>. The TCGA program overview really addresses the importance of calling somatic variants. Cancers are caused by errors in DNA. Therefore, the identification of the somatic variants and how they interact will enable us to understand what drive cancer development, therefore laying the foundation for improving cancer prevention, early detection and treatment.</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bb90ef67f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bb90ef67f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E.g. subpopulations of cells contain square and circle </a:t>
            </a:r>
            <a:r>
              <a:rPr lang="en"/>
              <a:t>mutations, and others contain square and triangle mutations.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9e12a4a5e3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9e12a4a5e3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bde39f72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bde39f72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96aad3cebd_9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96aad3cebd_9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will discuss different frameworks aka pipelines for short variant discovery. These are basically </a:t>
            </a:r>
            <a:r>
              <a:rPr lang="en"/>
              <a:t>recommended</a:t>
            </a:r>
            <a:r>
              <a:rPr lang="en"/>
              <a:t> steps for pre-processing and identifying short somatic variants.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36c9c79e48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chemeClr val="lt1"/>
                </a:highlight>
                <a:latin typeface="Montserrat"/>
                <a:ea typeface="Montserrat"/>
                <a:cs typeface="Montserrat"/>
                <a:sym typeface="Montserrat"/>
              </a:rPr>
              <a:t>For this, we would like to introduce t</a:t>
            </a:r>
            <a:r>
              <a:rPr lang="en" sz="1050">
                <a:solidFill>
                  <a:schemeClr val="dk1"/>
                </a:solidFill>
                <a:highlight>
                  <a:schemeClr val="lt1"/>
                </a:highlight>
                <a:latin typeface="Montserrat"/>
                <a:ea typeface="Montserrat"/>
                <a:cs typeface="Montserrat"/>
                <a:sym typeface="Montserrat"/>
              </a:rPr>
              <a:t>he GATK (Genomic Analysis Tool Kit) framework developed by the Broad Institute. It is one of the most popular framework/pipelines for processing from raw sequencing reads to identifying short somatic and germline short variants. The workflow is also expanding to include SCNAs and SVs too. In addition, it also includes various tools for processing and performing QC, designed mostly for WES and WGS Illumina data but could be adapted to other technologies too. </a:t>
            </a:r>
            <a:endParaRPr sz="105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None/>
            </a:pPr>
            <a:r>
              <a:rPr lang="en" sz="1050">
                <a:solidFill>
                  <a:schemeClr val="dk1"/>
                </a:solidFill>
                <a:highlight>
                  <a:schemeClr val="lt1"/>
                </a:highlight>
                <a:latin typeface="Montserrat"/>
                <a:ea typeface="Montserrat"/>
                <a:cs typeface="Montserrat"/>
                <a:sym typeface="Montserrat"/>
              </a:rPr>
              <a:t>Their recommended pipeline is called the GATK Best Practices, which provide step-by-step recommendations for processing and analysis steps required from raw reads to variant discovery analysis in high-throughput sequencing.</a:t>
            </a:r>
            <a:endParaRPr sz="105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None/>
            </a:pPr>
            <a:r>
              <a:rPr lang="en" sz="1050">
                <a:solidFill>
                  <a:schemeClr val="dk1"/>
                </a:solidFill>
                <a:highlight>
                  <a:schemeClr val="lt1"/>
                </a:highlight>
                <a:latin typeface="Montserrat"/>
                <a:ea typeface="Montserrat"/>
                <a:cs typeface="Montserrat"/>
                <a:sym typeface="Montserrat"/>
              </a:rPr>
              <a:t>One of the great things about GATK is that it is still being actively developed and supported and is free to use. There are active forums that one could ask help for troubleshooting </a:t>
            </a:r>
            <a:endParaRPr sz="105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None/>
            </a:pPr>
            <a:r>
              <a:t/>
            </a:r>
            <a:endParaRPr sz="1050">
              <a:solidFill>
                <a:schemeClr val="dk1"/>
              </a:solidFill>
              <a:highlight>
                <a:schemeClr val="lt1"/>
              </a:highlight>
              <a:latin typeface="Montserrat"/>
              <a:ea typeface="Montserrat"/>
              <a:cs typeface="Montserrat"/>
              <a:sym typeface="Montserrat"/>
            </a:endParaRPr>
          </a:p>
        </p:txBody>
      </p:sp>
      <p:sp>
        <p:nvSpPr>
          <p:cNvPr id="110" name="Google Shape;110;g136c9c79e48_0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2ceb0ee9ef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2ceb0ee9ef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an </a:t>
            </a:r>
            <a:r>
              <a:rPr lang="en"/>
              <a:t>overview</a:t>
            </a:r>
            <a:r>
              <a:rPr lang="en"/>
              <a:t> of the GATK pipeline, consisting of the data pre-processing and the variant discovery steps. After the pre-preprocessing steps, one would go from the unmapped reads to obtain the analysis-ready bam files, which are r</a:t>
            </a:r>
            <a:r>
              <a:rPr lang="en"/>
              <a:t>eady to enter the GATK short somatic variant discovery pipeline depicted here. GATK has its own somatic variant algorithms called Mutect 2, which can call SNVs and indels. This step usually requires a matched T/N pair, and additional information to enable more </a:t>
            </a:r>
            <a:r>
              <a:rPr lang="en"/>
              <a:t>accurate</a:t>
            </a:r>
            <a:r>
              <a:rPr lang="en"/>
              <a:t> variant calling such as PoN and Germline Population Frequency. From Mutect2 output, you would get raw variants that would need to be filtered further including for artifacts, cross-sample contamination. GATK then also provides a tool called Funcotator to functionally annotate variants e.g. variant classification, </a:t>
            </a:r>
            <a:r>
              <a:rPr lang="en"/>
              <a:t>affected</a:t>
            </a:r>
            <a:r>
              <a:rPr lang="en"/>
              <a:t> gene, associations to data source (e.g. GENCODE, </a:t>
            </a:r>
            <a:r>
              <a:rPr lang="en">
                <a:solidFill>
                  <a:schemeClr val="dk1"/>
                </a:solidFill>
                <a:highlight>
                  <a:srgbClr val="FFFFFF"/>
                </a:highlight>
              </a:rPr>
              <a:t>dbSNP, gnomAD, and COSMIC, etc.)</a:t>
            </a:r>
            <a:r>
              <a:rPr lang="en"/>
              <a:t>. You could take these variants for additional filtering steps or downstream analysis.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 name="Shape 54"/>
        <p:cNvGrpSpPr/>
        <p:nvPr/>
      </p:nvGrpSpPr>
      <p:grpSpPr>
        <a:xfrm>
          <a:off x="0" y="0"/>
          <a:ext cx="0" cy="0"/>
          <a:chOff x="0" y="0"/>
          <a:chExt cx="0" cy="0"/>
        </a:xfrm>
      </p:grpSpPr>
      <p:sp>
        <p:nvSpPr>
          <p:cNvPr id="55" name="Google Shape;55;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6" name="Google Shape;56;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7" name="Google Shape;57;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8" name="Google Shape;58;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9" name="Google Shape;59;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hyperlink" Target="https://academic.oup.com/nar/article/41/6/e67/2902364" TargetMode="Externa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hyperlink" Target="https://www.frontiersin.org/articles/10.3389/fgene.2019.00736/" TargetMode="External"/><Relationship Id="rId6" Type="http://schemas.openxmlformats.org/officeDocument/2006/relationships/hyperlink" Target="https://www.sentieon.com/"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47.png"/><Relationship Id="rId4" Type="http://schemas.openxmlformats.org/officeDocument/2006/relationships/hyperlink" Target="https://academic.oup.com/bib/article/22/3/bbaa148/5875142" TargetMode="External"/><Relationship Id="rId5" Type="http://schemas.openxmlformats.org/officeDocument/2006/relationships/hyperlink" Target="https://academic.oup.com/bib/article/22/3/bbaa148/5875142" TargetMode="External"/><Relationship Id="rId6" Type="http://schemas.openxmlformats.org/officeDocument/2006/relationships/image" Target="../media/image10.png"/><Relationship Id="rId7"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hyperlink" Target="https://nci-iteb.github.io/tumor_epidemiology_approache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github.com/NCI-CGR/somatic-conda" TargetMode="External"/><Relationship Id="rId4" Type="http://schemas.openxmlformats.org/officeDocument/2006/relationships/hyperlink" Target="https://github.com/mingyi-wang/somatic-combiner" TargetMode="External"/><Relationship Id="rId5" Type="http://schemas.openxmlformats.org/officeDocument/2006/relationships/image" Target="../media/image17.png"/><Relationship Id="rId6" Type="http://schemas.openxmlformats.org/officeDocument/2006/relationships/hyperlink" Target="https://www.nature.com/articles/s41598-020-69772-8"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16.png"/><Relationship Id="rId5" Type="http://schemas.openxmlformats.org/officeDocument/2006/relationships/image" Target="../media/image30.png"/><Relationship Id="rId6" Type="http://schemas.openxmlformats.org/officeDocument/2006/relationships/hyperlink" Target="https://datacommons.cancer.gov/cloud-resources" TargetMode="External"/><Relationship Id="rId7" Type="http://schemas.openxmlformats.org/officeDocument/2006/relationships/hyperlink" Target="https://datacommons.cancer.gov/"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hyperlink" Target="https://support.sentieon.com/appnotes/out_field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hyperlink" Target="http://www.1000genomes.org/" TargetMode="External"/><Relationship Id="rId4" Type="http://schemas.openxmlformats.org/officeDocument/2006/relationships/hyperlink" Target="https://www.internationalgenome.org/" TargetMode="External"/><Relationship Id="rId9" Type="http://schemas.openxmlformats.org/officeDocument/2006/relationships/hyperlink" Target="https://gnomad.broadinstitute.org/" TargetMode="External"/><Relationship Id="rId5" Type="http://schemas.openxmlformats.org/officeDocument/2006/relationships/hyperlink" Target="https://evs.gs.washington.edu/EVS/" TargetMode="External"/><Relationship Id="rId6" Type="http://schemas.openxmlformats.org/officeDocument/2006/relationships/hyperlink" Target="https://gnomad.broadinstitute.org" TargetMode="External"/><Relationship Id="rId7" Type="http://schemas.openxmlformats.org/officeDocument/2006/relationships/hyperlink" Target="https://gnomad.broadinstitute.org/" TargetMode="External"/><Relationship Id="rId8" Type="http://schemas.openxmlformats.org/officeDocument/2006/relationships/hyperlink" Target="https://gnomad.broadinstitute.or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hyperlink" Target="https://deeptools.readthedocs.io/" TargetMode="External"/><Relationship Id="rId6" Type="http://schemas.openxmlformats.org/officeDocument/2006/relationships/hyperlink" Target="https://pubmed.ncbi.nlm.nih.gov/33547344/" TargetMode="External"/><Relationship Id="rId7"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hyperlink" Target="https://genome.ucsc.edu/" TargetMode="External"/><Relationship Id="rId4" Type="http://schemas.openxmlformats.org/officeDocument/2006/relationships/hyperlink" Target="https://sites.google.com/site/jpopgen/dbNSFP" TargetMode="External"/><Relationship Id="rId5" Type="http://schemas.openxmlformats.org/officeDocument/2006/relationships/hyperlink" Target="https://cancer.sanger.ac.uk/cosmic" TargetMode="External"/><Relationship Id="rId6" Type="http://schemas.openxmlformats.org/officeDocument/2006/relationships/hyperlink" Target="https://dcc.icgc.org/" TargetMode="External"/><Relationship Id="rId7" Type="http://schemas.openxmlformats.org/officeDocument/2006/relationships/hyperlink" Target="https://www.ncbi.nlm.nih.gov/clinvar/" TargetMode="External"/><Relationship Id="rId8" Type="http://schemas.openxmlformats.org/officeDocument/2006/relationships/hyperlink" Target="https://annovar.openbioinformatics.org/en/latest/user-guide/download"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3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27.pn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20.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28.png"/><Relationship Id="rId4" Type="http://schemas.openxmlformats.org/officeDocument/2006/relationships/image" Target="../media/image26.png"/><Relationship Id="rId5" Type="http://schemas.openxmlformats.org/officeDocument/2006/relationships/image" Target="../media/image25.png"/><Relationship Id="rId6"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24.png"/><Relationship Id="rId4" Type="http://schemas.openxmlformats.org/officeDocument/2006/relationships/image" Target="../media/image31.png"/><Relationship Id="rId5" Type="http://schemas.openxmlformats.org/officeDocument/2006/relationships/image" Target="../media/image22.png"/><Relationship Id="rId6" Type="http://schemas.openxmlformats.org/officeDocument/2006/relationships/image" Target="../media/image35.png"/><Relationship Id="rId7" Type="http://schemas.openxmlformats.org/officeDocument/2006/relationships/image" Target="../media/image38.png"/><Relationship Id="rId8"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37.pn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40.pn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45.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hyperlink" Target="https://www.nature.com/articles/s41467-022-32041-5"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44.png"/><Relationship Id="rId4" Type="http://schemas.openxmlformats.org/officeDocument/2006/relationships/hyperlink" Target="https://pubmed.ncbi.nlm.nih.gov/34493867/" TargetMode="External"/><Relationship Id="rId5" Type="http://schemas.openxmlformats.org/officeDocument/2006/relationships/hyperlink" Target="https://pubmed.ncbi.nlm.nih.gov/34493867/"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43.png"/><Relationship Id="rId4" Type="http://schemas.openxmlformats.org/officeDocument/2006/relationships/hyperlink" Target="https://www.nature.com/articles/s41586-020-1943-3" TargetMode="External"/><Relationship Id="rId5" Type="http://schemas.openxmlformats.org/officeDocument/2006/relationships/hyperlink" Target="https://www.nature.com/articles/s41586-020-1943-3"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46.png"/><Relationship Id="rId4" Type="http://schemas.openxmlformats.org/officeDocument/2006/relationships/image" Target="../media/image53.png"/><Relationship Id="rId5" Type="http://schemas.openxmlformats.org/officeDocument/2006/relationships/hyperlink" Target="https://genome.cshlp.org/content/22/2/398.full" TargetMode="External"/><Relationship Id="rId6" Type="http://schemas.openxmlformats.org/officeDocument/2006/relationships/hyperlink" Target="https://genome.cshlp.org/content/22/2/398.full"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41.png"/><Relationship Id="rId4" Type="http://schemas.openxmlformats.org/officeDocument/2006/relationships/hyperlink" Target="https://www.cbioportal.org/mutation_mapper" TargetMode="External"/><Relationship Id="rId5" Type="http://schemas.openxmlformats.org/officeDocument/2006/relationships/hyperlink" Target="https://www.ncbi.nlm.nih.gov/pmc/articles/PMC7083237/" TargetMode="External"/><Relationship Id="rId6" Type="http://schemas.openxmlformats.org/officeDocument/2006/relationships/image" Target="../media/image48.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hyperlink" Target="https://www.nature.com/articles/s41467-020-14367-0" TargetMode="External"/><Relationship Id="rId4" Type="http://schemas.openxmlformats.org/officeDocument/2006/relationships/image" Target="../media/image51.png"/><Relationship Id="rId5" Type="http://schemas.openxmlformats.org/officeDocument/2006/relationships/image" Target="../media/image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55.png"/><Relationship Id="rId4" Type="http://schemas.openxmlformats.org/officeDocument/2006/relationships/hyperlink" Target="https://pubmed.ncbi.nlm.nih.gov/27207657/" TargetMode="External"/><Relationship Id="rId5" Type="http://schemas.openxmlformats.org/officeDocument/2006/relationships/hyperlink" Target="https://pubmed.ncbi.nlm.nih.gov/27207657/" TargetMode="External"/><Relationship Id="rId6" Type="http://schemas.openxmlformats.org/officeDocument/2006/relationships/hyperlink" Target="https://pubmed.ncbi.nlm.nih.gov/27207657/"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hyperlink" Target="https://www.intogen.org/" TargetMode="External"/><Relationship Id="rId4" Type="http://schemas.openxmlformats.org/officeDocument/2006/relationships/image" Target="../media/image52.png"/><Relationship Id="rId5" Type="http://schemas.openxmlformats.org/officeDocument/2006/relationships/image" Target="../media/image5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50.png"/><Relationship Id="rId4" Type="http://schemas.openxmlformats.org/officeDocument/2006/relationships/hyperlink" Target="https://www.ncbi.nlm.nih.gov/pmc/articles/PMC5538405/"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hyperlink" Target="https://gatk.broadinstitute.org/" TargetMode="External"/><Relationship Id="rId5" Type="http://schemas.openxmlformats.org/officeDocument/2006/relationships/hyperlink" Target="https://gatk.broadinstitute.org/hc/en-us/articles/360035894711-About-the-GATK-Best-Practice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ctrTitle"/>
          </p:nvPr>
        </p:nvSpPr>
        <p:spPr>
          <a:xfrm>
            <a:off x="525875" y="757675"/>
            <a:ext cx="8183700" cy="1473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5000">
                <a:latin typeface="PT Sans Narrow"/>
                <a:ea typeface="PT Sans Narrow"/>
                <a:cs typeface="PT Sans Narrow"/>
                <a:sym typeface="PT Sans Narrow"/>
              </a:rPr>
              <a:t>Session 4: Mutation calling </a:t>
            </a:r>
            <a:endParaRPr sz="5000">
              <a:latin typeface="PT Sans Narrow"/>
              <a:ea typeface="PT Sans Narrow"/>
              <a:cs typeface="PT Sans Narrow"/>
              <a:sym typeface="PT Sans Narrow"/>
            </a:endParaRPr>
          </a:p>
          <a:p>
            <a:pPr indent="0" lvl="0" marL="0" rtl="0" algn="ctr">
              <a:spcBef>
                <a:spcPts val="0"/>
              </a:spcBef>
              <a:spcAft>
                <a:spcPts val="0"/>
              </a:spcAft>
              <a:buNone/>
            </a:pPr>
            <a:r>
              <a:rPr lang="en" sz="5000">
                <a:latin typeface="PT Sans Narrow"/>
                <a:ea typeface="PT Sans Narrow"/>
                <a:cs typeface="PT Sans Narrow"/>
                <a:sym typeface="PT Sans Narrow"/>
              </a:rPr>
              <a:t>and analysis</a:t>
            </a:r>
            <a:endParaRPr sz="5000">
              <a:latin typeface="PT Sans Narrow"/>
              <a:ea typeface="PT Sans Narrow"/>
              <a:cs typeface="PT Sans Narrow"/>
              <a:sym typeface="PT Sans Narrow"/>
            </a:endParaRPr>
          </a:p>
        </p:txBody>
      </p:sp>
      <p:sp>
        <p:nvSpPr>
          <p:cNvPr id="65" name="Google Shape;65;p14"/>
          <p:cNvSpPr txBox="1"/>
          <p:nvPr>
            <p:ph idx="1" type="subTitle"/>
          </p:nvPr>
        </p:nvSpPr>
        <p:spPr>
          <a:xfrm>
            <a:off x="485875" y="2937725"/>
            <a:ext cx="8183700" cy="1473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2000">
                <a:solidFill>
                  <a:schemeClr val="lt1"/>
                </a:solidFill>
                <a:latin typeface="Open Sans"/>
                <a:ea typeface="Open Sans"/>
                <a:cs typeface="Open Sans"/>
                <a:sym typeface="Open Sans"/>
              </a:rPr>
              <a:t>Emerging Approaches For Tumor Analyses</a:t>
            </a:r>
            <a:endParaRPr sz="20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rPr lang="en" sz="2000">
                <a:solidFill>
                  <a:schemeClr val="lt1"/>
                </a:solidFill>
                <a:latin typeface="Open Sans"/>
                <a:ea typeface="Open Sans"/>
                <a:cs typeface="Open Sans"/>
                <a:sym typeface="Open Sans"/>
              </a:rPr>
              <a:t> in Epidemiological Studies</a:t>
            </a:r>
            <a:endParaRPr sz="20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t/>
            </a:r>
            <a:endParaRPr sz="20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rPr lang="en" sz="2000">
                <a:solidFill>
                  <a:schemeClr val="lt1"/>
                </a:solidFill>
                <a:latin typeface="Open Sans"/>
                <a:ea typeface="Open Sans"/>
                <a:cs typeface="Open Sans"/>
                <a:sym typeface="Open Sans"/>
              </a:rPr>
              <a:t>January 11, 2023</a:t>
            </a:r>
            <a:endParaRPr sz="20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rPr lang="en" sz="2000">
                <a:solidFill>
                  <a:schemeClr val="lt1"/>
                </a:solidFill>
                <a:latin typeface="Open Sans"/>
                <a:ea typeface="Open Sans"/>
                <a:cs typeface="Open Sans"/>
                <a:sym typeface="Open Sans"/>
              </a:rPr>
              <a:t>9:30 AM- 12:00 PM</a:t>
            </a:r>
            <a:endParaRPr sz="20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None/>
            </a:pPr>
            <a:r>
              <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sz="3600">
                <a:latin typeface="PT Sans Narrow"/>
                <a:ea typeface="PT Sans Narrow"/>
                <a:cs typeface="PT Sans Narrow"/>
                <a:sym typeface="PT Sans Narrow"/>
              </a:rPr>
              <a:t>GATK - Data preprocessing for variant </a:t>
            </a:r>
            <a:r>
              <a:rPr b="1" lang="en" sz="3600">
                <a:latin typeface="PT Sans Narrow"/>
                <a:ea typeface="PT Sans Narrow"/>
                <a:cs typeface="PT Sans Narrow"/>
                <a:sym typeface="PT Sans Narrow"/>
              </a:rPr>
              <a:t>discovery</a:t>
            </a:r>
            <a:endParaRPr b="1" sz="3600">
              <a:latin typeface="PT Sans Narrow"/>
              <a:ea typeface="PT Sans Narrow"/>
              <a:cs typeface="PT Sans Narrow"/>
              <a:sym typeface="PT Sans Narrow"/>
            </a:endParaRPr>
          </a:p>
        </p:txBody>
      </p:sp>
      <p:pic>
        <p:nvPicPr>
          <p:cNvPr id="130" name="Google Shape;130;p23"/>
          <p:cNvPicPr preferRelativeResize="0"/>
          <p:nvPr/>
        </p:nvPicPr>
        <p:blipFill>
          <a:blip r:embed="rId3">
            <a:alphaModFix/>
          </a:blip>
          <a:stretch>
            <a:fillRect/>
          </a:stretch>
        </p:blipFill>
        <p:spPr>
          <a:xfrm>
            <a:off x="1534900" y="1268044"/>
            <a:ext cx="2010238" cy="3570657"/>
          </a:xfrm>
          <a:prstGeom prst="rect">
            <a:avLst/>
          </a:prstGeom>
          <a:noFill/>
          <a:ln>
            <a:noFill/>
          </a:ln>
        </p:spPr>
      </p:pic>
      <p:sp>
        <p:nvSpPr>
          <p:cNvPr id="131" name="Google Shape;131;p23"/>
          <p:cNvSpPr txBox="1"/>
          <p:nvPr/>
        </p:nvSpPr>
        <p:spPr>
          <a:xfrm>
            <a:off x="3521725" y="1303625"/>
            <a:ext cx="5546100" cy="3463200"/>
          </a:xfrm>
          <a:prstGeom prst="rect">
            <a:avLst/>
          </a:prstGeom>
          <a:noFill/>
          <a:ln>
            <a:noFill/>
          </a:ln>
        </p:spPr>
        <p:txBody>
          <a:bodyPr anchorCtr="0" anchor="t" bIns="91425" lIns="91425" spcFirstLastPara="1" rIns="91425" wrap="square" tIns="91425">
            <a:spAutoFit/>
          </a:bodyPr>
          <a:lstStyle/>
          <a:p>
            <a:pPr indent="0" lvl="0" marL="0" rtl="0" algn="just">
              <a:lnSpc>
                <a:spcPct val="100000"/>
              </a:lnSpc>
              <a:spcBef>
                <a:spcPts val="0"/>
              </a:spcBef>
              <a:spcAft>
                <a:spcPts val="0"/>
              </a:spcAft>
              <a:buNone/>
            </a:pPr>
            <a:r>
              <a:rPr b="1" lang="en" sz="1200">
                <a:solidFill>
                  <a:schemeClr val="dk2"/>
                </a:solidFill>
                <a:highlight>
                  <a:srgbClr val="FFFFFF"/>
                </a:highlight>
                <a:latin typeface="Open Sans"/>
                <a:ea typeface="Open Sans"/>
                <a:cs typeface="Open Sans"/>
                <a:sym typeface="Open Sans"/>
              </a:rPr>
              <a:t>MarkDuplicatesSpark: </a:t>
            </a:r>
            <a:endParaRPr sz="1200">
              <a:solidFill>
                <a:schemeClr val="dk2"/>
              </a:solidFill>
              <a:highlight>
                <a:srgbClr val="FFFFFF"/>
              </a:highlight>
              <a:latin typeface="Open Sans"/>
              <a:ea typeface="Open Sans"/>
              <a:cs typeface="Open Sans"/>
              <a:sym typeface="Open Sans"/>
            </a:endParaRPr>
          </a:p>
          <a:p>
            <a:pPr indent="-304800" lvl="0" marL="457200" rtl="0" algn="just">
              <a:lnSpc>
                <a:spcPct val="100000"/>
              </a:lnSpc>
              <a:spcBef>
                <a:spcPts val="600"/>
              </a:spcBef>
              <a:spcAft>
                <a:spcPts val="0"/>
              </a:spcAft>
              <a:buClr>
                <a:schemeClr val="dk2"/>
              </a:buClr>
              <a:buSzPts val="1200"/>
              <a:buFont typeface="Open Sans"/>
              <a:buChar char="●"/>
            </a:pPr>
            <a:r>
              <a:rPr lang="en" sz="1200">
                <a:solidFill>
                  <a:schemeClr val="dk2"/>
                </a:solidFill>
                <a:highlight>
                  <a:srgbClr val="FFFFFF"/>
                </a:highlight>
                <a:latin typeface="Open Sans"/>
                <a:ea typeface="Open Sans"/>
                <a:cs typeface="Open Sans"/>
                <a:sym typeface="Open Sans"/>
              </a:rPr>
              <a:t>Identifies and marks duplicates leaving only one read unmarked (lecture 3)</a:t>
            </a:r>
            <a:endParaRPr sz="1200">
              <a:solidFill>
                <a:schemeClr val="dk2"/>
              </a:solidFill>
              <a:highlight>
                <a:srgbClr val="FFFFFF"/>
              </a:highlight>
              <a:latin typeface="Open Sans"/>
              <a:ea typeface="Open Sans"/>
              <a:cs typeface="Open Sans"/>
              <a:sym typeface="Open Sans"/>
            </a:endParaRPr>
          </a:p>
          <a:p>
            <a:pPr indent="-304800" lvl="1" marL="914400" rtl="0" algn="just">
              <a:lnSpc>
                <a:spcPct val="100000"/>
              </a:lnSpc>
              <a:spcBef>
                <a:spcPts val="600"/>
              </a:spcBef>
              <a:spcAft>
                <a:spcPts val="0"/>
              </a:spcAft>
              <a:buClr>
                <a:schemeClr val="dk2"/>
              </a:buClr>
              <a:buSzPts val="1200"/>
              <a:buFont typeface="Open Sans"/>
              <a:buChar char="○"/>
            </a:pPr>
            <a:r>
              <a:rPr lang="en" sz="1200">
                <a:solidFill>
                  <a:schemeClr val="dk2"/>
                </a:solidFill>
                <a:highlight>
                  <a:schemeClr val="lt1"/>
                </a:highlight>
                <a:latin typeface="Open Sans"/>
                <a:ea typeface="Open Sans"/>
                <a:cs typeface="Open Sans"/>
                <a:sym typeface="Open Sans"/>
              </a:rPr>
              <a:t>S</a:t>
            </a:r>
            <a:r>
              <a:rPr lang="en" sz="1200">
                <a:solidFill>
                  <a:schemeClr val="dk2"/>
                </a:solidFill>
                <a:highlight>
                  <a:schemeClr val="lt1"/>
                </a:highlight>
                <a:latin typeface="Open Sans"/>
                <a:ea typeface="Open Sans"/>
                <a:cs typeface="Open Sans"/>
                <a:sym typeface="Open Sans"/>
              </a:rPr>
              <a:t>orts reads into coordinate-order</a:t>
            </a:r>
            <a:endParaRPr sz="1200">
              <a:solidFill>
                <a:schemeClr val="dk2"/>
              </a:solidFill>
              <a:highlight>
                <a:srgbClr val="FFFFFF"/>
              </a:highlight>
              <a:latin typeface="Open Sans"/>
              <a:ea typeface="Open Sans"/>
              <a:cs typeface="Open Sans"/>
              <a:sym typeface="Open Sans"/>
            </a:endParaRPr>
          </a:p>
          <a:p>
            <a:pPr indent="-304800" lvl="0" marL="457200" rtl="0" algn="just">
              <a:lnSpc>
                <a:spcPct val="100000"/>
              </a:lnSpc>
              <a:spcBef>
                <a:spcPts val="600"/>
              </a:spcBef>
              <a:spcAft>
                <a:spcPts val="0"/>
              </a:spcAft>
              <a:buClr>
                <a:schemeClr val="dk2"/>
              </a:buClr>
              <a:buSzPts val="1200"/>
              <a:buFont typeface="Open Sans"/>
              <a:buChar char="●"/>
            </a:pPr>
            <a:r>
              <a:rPr lang="en" sz="1200">
                <a:solidFill>
                  <a:schemeClr val="dk2"/>
                </a:solidFill>
                <a:highlight>
                  <a:srgbClr val="FFFFFF"/>
                </a:highlight>
                <a:latin typeface="Open Sans"/>
                <a:ea typeface="Open Sans"/>
                <a:cs typeface="Open Sans"/>
                <a:sym typeface="Open Sans"/>
              </a:rPr>
              <a:t>Marked read pairs are ignored during variant discovery</a:t>
            </a:r>
            <a:endParaRPr sz="1200">
              <a:solidFill>
                <a:schemeClr val="dk2"/>
              </a:solidFill>
              <a:highlight>
                <a:srgbClr val="FFFFFF"/>
              </a:highlight>
              <a:latin typeface="Open Sans"/>
              <a:ea typeface="Open Sans"/>
              <a:cs typeface="Open Sans"/>
              <a:sym typeface="Open Sans"/>
            </a:endParaRPr>
          </a:p>
          <a:p>
            <a:pPr indent="0" lvl="0" marL="0" rtl="0" algn="just">
              <a:lnSpc>
                <a:spcPct val="100000"/>
              </a:lnSpc>
              <a:spcBef>
                <a:spcPts val="600"/>
              </a:spcBef>
              <a:spcAft>
                <a:spcPts val="0"/>
              </a:spcAft>
              <a:buNone/>
            </a:pPr>
            <a:r>
              <a:t/>
            </a:r>
            <a:endParaRPr sz="1200">
              <a:solidFill>
                <a:schemeClr val="dk2"/>
              </a:solidFill>
              <a:highlight>
                <a:srgbClr val="FFFFFF"/>
              </a:highlight>
              <a:latin typeface="Open Sans"/>
              <a:ea typeface="Open Sans"/>
              <a:cs typeface="Open Sans"/>
              <a:sym typeface="Open Sans"/>
            </a:endParaRPr>
          </a:p>
          <a:p>
            <a:pPr indent="0" lvl="0" marL="0" rtl="0" algn="just">
              <a:lnSpc>
                <a:spcPct val="100000"/>
              </a:lnSpc>
              <a:spcBef>
                <a:spcPts val="600"/>
              </a:spcBef>
              <a:spcAft>
                <a:spcPts val="0"/>
              </a:spcAft>
              <a:buNone/>
            </a:pPr>
            <a:r>
              <a:rPr b="1" lang="en" sz="1200">
                <a:solidFill>
                  <a:schemeClr val="dk2"/>
                </a:solidFill>
                <a:highlight>
                  <a:schemeClr val="lt1"/>
                </a:highlight>
                <a:latin typeface="Open Sans"/>
                <a:ea typeface="Open Sans"/>
                <a:cs typeface="Open Sans"/>
                <a:sym typeface="Open Sans"/>
              </a:rPr>
              <a:t>Recalibrate Base Quality Scores: </a:t>
            </a:r>
            <a:endParaRPr b="1" sz="1200">
              <a:solidFill>
                <a:schemeClr val="dk2"/>
              </a:solidFill>
              <a:highlight>
                <a:schemeClr val="lt1"/>
              </a:highlight>
              <a:latin typeface="Open Sans"/>
              <a:ea typeface="Open Sans"/>
              <a:cs typeface="Open Sans"/>
              <a:sym typeface="Open Sans"/>
            </a:endParaRPr>
          </a:p>
          <a:p>
            <a:pPr indent="-304800" lvl="0" marL="457200" rtl="0" algn="just">
              <a:lnSpc>
                <a:spcPct val="100000"/>
              </a:lnSpc>
              <a:spcBef>
                <a:spcPts val="600"/>
              </a:spcBef>
              <a:spcAft>
                <a:spcPts val="0"/>
              </a:spcAft>
              <a:buClr>
                <a:schemeClr val="dk2"/>
              </a:buClr>
              <a:buSzPts val="1200"/>
              <a:buFont typeface="Open Sans"/>
              <a:buChar char="●"/>
            </a:pPr>
            <a:r>
              <a:rPr lang="en" sz="1200">
                <a:solidFill>
                  <a:schemeClr val="dk2"/>
                </a:solidFill>
                <a:highlight>
                  <a:schemeClr val="lt1"/>
                </a:highlight>
                <a:latin typeface="Open Sans"/>
                <a:ea typeface="Open Sans"/>
                <a:cs typeface="Open Sans"/>
                <a:sym typeface="Open Sans"/>
              </a:rPr>
              <a:t>Base quality scores are confidence scores emitted by the sequencer for each base</a:t>
            </a:r>
            <a:endParaRPr sz="1200">
              <a:solidFill>
                <a:schemeClr val="dk2"/>
              </a:solidFill>
              <a:highlight>
                <a:schemeClr val="lt1"/>
              </a:highlight>
              <a:latin typeface="Open Sans"/>
              <a:ea typeface="Open Sans"/>
              <a:cs typeface="Open Sans"/>
              <a:sym typeface="Open Sans"/>
            </a:endParaRPr>
          </a:p>
          <a:p>
            <a:pPr indent="-304800" lvl="1" marL="914400" rtl="0" algn="just">
              <a:lnSpc>
                <a:spcPct val="100000"/>
              </a:lnSpc>
              <a:spcBef>
                <a:spcPts val="600"/>
              </a:spcBef>
              <a:spcAft>
                <a:spcPts val="0"/>
              </a:spcAft>
              <a:buClr>
                <a:schemeClr val="dk2"/>
              </a:buClr>
              <a:buSzPts val="1200"/>
              <a:buFont typeface="Open Sans"/>
              <a:buChar char="○"/>
            </a:pPr>
            <a:r>
              <a:rPr lang="en" sz="1200">
                <a:solidFill>
                  <a:schemeClr val="dk2"/>
                </a:solidFill>
                <a:highlight>
                  <a:schemeClr val="lt1"/>
                </a:highlight>
                <a:latin typeface="Open Sans"/>
                <a:ea typeface="Open Sans"/>
                <a:cs typeface="Open Sans"/>
                <a:sym typeface="Open Sans"/>
              </a:rPr>
              <a:t>Aid in weighing the evidence for or against possible variants</a:t>
            </a:r>
            <a:endParaRPr sz="1200">
              <a:solidFill>
                <a:schemeClr val="dk2"/>
              </a:solidFill>
              <a:highlight>
                <a:schemeClr val="lt1"/>
              </a:highlight>
              <a:latin typeface="Open Sans"/>
              <a:ea typeface="Open Sans"/>
              <a:cs typeface="Open Sans"/>
              <a:sym typeface="Open Sans"/>
            </a:endParaRPr>
          </a:p>
          <a:p>
            <a:pPr indent="-304800" lvl="0" marL="457200" rtl="0" algn="just">
              <a:lnSpc>
                <a:spcPct val="100000"/>
              </a:lnSpc>
              <a:spcBef>
                <a:spcPts val="600"/>
              </a:spcBef>
              <a:spcAft>
                <a:spcPts val="0"/>
              </a:spcAft>
              <a:buClr>
                <a:schemeClr val="dk2"/>
              </a:buClr>
              <a:buSzPts val="1200"/>
              <a:buFont typeface="Open Sans"/>
              <a:buChar char="●"/>
            </a:pPr>
            <a:r>
              <a:rPr lang="en" sz="1200">
                <a:solidFill>
                  <a:schemeClr val="dk2"/>
                </a:solidFill>
                <a:highlight>
                  <a:schemeClr val="lt1"/>
                </a:highlight>
                <a:latin typeface="Open Sans"/>
                <a:ea typeface="Open Sans"/>
                <a:cs typeface="Open Sans"/>
                <a:sym typeface="Open Sans"/>
              </a:rPr>
              <a:t>Systematic quality score bias can occur during library prep and sequencing</a:t>
            </a:r>
            <a:endParaRPr sz="1200">
              <a:solidFill>
                <a:schemeClr val="dk2"/>
              </a:solidFill>
              <a:highlight>
                <a:schemeClr val="lt1"/>
              </a:highlight>
              <a:latin typeface="Open Sans"/>
              <a:ea typeface="Open Sans"/>
              <a:cs typeface="Open Sans"/>
              <a:sym typeface="Open Sans"/>
            </a:endParaRPr>
          </a:p>
          <a:p>
            <a:pPr indent="-304800" lvl="0" marL="457200" rtl="0" algn="just">
              <a:lnSpc>
                <a:spcPct val="100000"/>
              </a:lnSpc>
              <a:spcBef>
                <a:spcPts val="600"/>
              </a:spcBef>
              <a:spcAft>
                <a:spcPts val="600"/>
              </a:spcAft>
              <a:buClr>
                <a:schemeClr val="dk2"/>
              </a:buClr>
              <a:buSzPts val="1200"/>
              <a:buFont typeface="Open Sans"/>
              <a:buChar char="●"/>
            </a:pPr>
            <a:r>
              <a:rPr lang="en" sz="1200">
                <a:solidFill>
                  <a:schemeClr val="dk2"/>
                </a:solidFill>
                <a:highlight>
                  <a:schemeClr val="lt1"/>
                </a:highlight>
                <a:latin typeface="Open Sans"/>
                <a:ea typeface="Open Sans"/>
                <a:cs typeface="Open Sans"/>
                <a:sym typeface="Open Sans"/>
              </a:rPr>
              <a:t>Recalibrated with machine learning to correct patterns of systematic bias</a:t>
            </a:r>
            <a:endParaRPr sz="1200">
              <a:solidFill>
                <a:schemeClr val="dk2"/>
              </a:solidFill>
              <a:highlight>
                <a:srgbClr val="FFFFFF"/>
              </a:highlight>
              <a:latin typeface="Open Sans"/>
              <a:ea typeface="Open Sans"/>
              <a:cs typeface="Open Sans"/>
              <a:sym typeface="Open Sans"/>
            </a:endParaRPr>
          </a:p>
        </p:txBody>
      </p:sp>
      <p:sp>
        <p:nvSpPr>
          <p:cNvPr id="132" name="Google Shape;132;p23"/>
          <p:cNvSpPr/>
          <p:nvPr/>
        </p:nvSpPr>
        <p:spPr>
          <a:xfrm>
            <a:off x="1723925" y="3094200"/>
            <a:ext cx="1580700" cy="327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3"/>
          <p:cNvSpPr/>
          <p:nvPr/>
        </p:nvSpPr>
        <p:spPr>
          <a:xfrm>
            <a:off x="1723925" y="3473825"/>
            <a:ext cx="1580700" cy="483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3"/>
          <p:cNvSpPr txBox="1"/>
          <p:nvPr/>
        </p:nvSpPr>
        <p:spPr>
          <a:xfrm>
            <a:off x="275325" y="2245550"/>
            <a:ext cx="556800" cy="369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333333"/>
                </a:solidFill>
                <a:highlight>
                  <a:schemeClr val="lt1"/>
                </a:highlight>
              </a:rPr>
              <a:t>BWA</a:t>
            </a:r>
            <a:endParaRPr/>
          </a:p>
        </p:txBody>
      </p:sp>
      <p:cxnSp>
        <p:nvCxnSpPr>
          <p:cNvPr id="135" name="Google Shape;135;p23"/>
          <p:cNvCxnSpPr/>
          <p:nvPr/>
        </p:nvCxnSpPr>
        <p:spPr>
          <a:xfrm>
            <a:off x="832125" y="2430200"/>
            <a:ext cx="10884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sz="3600">
                <a:latin typeface="PT Sans Narrow"/>
                <a:ea typeface="PT Sans Narrow"/>
                <a:cs typeface="PT Sans Narrow"/>
                <a:sym typeface="PT Sans Narrow"/>
              </a:rPr>
              <a:t>Effects of b</a:t>
            </a:r>
            <a:r>
              <a:rPr b="1" lang="en" sz="3600">
                <a:latin typeface="PT Sans Narrow"/>
                <a:ea typeface="PT Sans Narrow"/>
                <a:cs typeface="PT Sans Narrow"/>
                <a:sym typeface="PT Sans Narrow"/>
              </a:rPr>
              <a:t>ase quality score recalibration</a:t>
            </a:r>
            <a:endParaRPr b="1" sz="3600">
              <a:latin typeface="PT Sans Narrow"/>
              <a:ea typeface="PT Sans Narrow"/>
              <a:cs typeface="PT Sans Narrow"/>
              <a:sym typeface="PT Sans Narrow"/>
            </a:endParaRPr>
          </a:p>
        </p:txBody>
      </p:sp>
      <p:sp>
        <p:nvSpPr>
          <p:cNvPr id="141" name="Google Shape;141;p24"/>
          <p:cNvSpPr txBox="1"/>
          <p:nvPr/>
        </p:nvSpPr>
        <p:spPr>
          <a:xfrm>
            <a:off x="5932725" y="24726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42" name="Google Shape;142;p24"/>
          <p:cNvPicPr preferRelativeResize="0"/>
          <p:nvPr/>
        </p:nvPicPr>
        <p:blipFill rotWithShape="1">
          <a:blip r:embed="rId3">
            <a:alphaModFix/>
          </a:blip>
          <a:srcRect b="9697" l="0" r="0" t="28851"/>
          <a:stretch/>
        </p:blipFill>
        <p:spPr>
          <a:xfrm>
            <a:off x="75168" y="1832000"/>
            <a:ext cx="4752206" cy="2256649"/>
          </a:xfrm>
          <a:prstGeom prst="rect">
            <a:avLst/>
          </a:prstGeom>
          <a:noFill/>
          <a:ln>
            <a:noFill/>
          </a:ln>
        </p:spPr>
      </p:pic>
      <p:pic>
        <p:nvPicPr>
          <p:cNvPr id="143" name="Google Shape;143;p24"/>
          <p:cNvPicPr preferRelativeResize="0"/>
          <p:nvPr/>
        </p:nvPicPr>
        <p:blipFill rotWithShape="1">
          <a:blip r:embed="rId4">
            <a:alphaModFix/>
          </a:blip>
          <a:srcRect b="10294" l="0" r="0" t="28098"/>
          <a:stretch/>
        </p:blipFill>
        <p:spPr>
          <a:xfrm>
            <a:off x="4403675" y="1832005"/>
            <a:ext cx="4740326" cy="2256643"/>
          </a:xfrm>
          <a:prstGeom prst="rect">
            <a:avLst/>
          </a:prstGeom>
          <a:noFill/>
          <a:ln>
            <a:noFill/>
          </a:ln>
        </p:spPr>
      </p:pic>
      <p:sp>
        <p:nvSpPr>
          <p:cNvPr id="144" name="Google Shape;144;p24"/>
          <p:cNvSpPr txBox="1"/>
          <p:nvPr/>
        </p:nvSpPr>
        <p:spPr>
          <a:xfrm>
            <a:off x="3991500" y="4652600"/>
            <a:ext cx="1161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highlight>
                  <a:schemeClr val="lt1"/>
                </a:highlight>
                <a:latin typeface="Source Sans Pro"/>
                <a:ea typeface="Source Sans Pro"/>
                <a:cs typeface="Source Sans Pro"/>
                <a:sym typeface="Source Sans Pro"/>
              </a:rPr>
              <a:t>From GATK</a:t>
            </a:r>
            <a:endParaRPr>
              <a:solidFill>
                <a:schemeClr val="dk2"/>
              </a:solidFill>
              <a:latin typeface="Source Sans Pro"/>
              <a:ea typeface="Source Sans Pro"/>
              <a:cs typeface="Source Sans Pro"/>
              <a:sym typeface="Source Sans Pro"/>
            </a:endParaRPr>
          </a:p>
        </p:txBody>
      </p:sp>
      <p:sp>
        <p:nvSpPr>
          <p:cNvPr id="145" name="Google Shape;145;p24"/>
          <p:cNvSpPr txBox="1"/>
          <p:nvPr/>
        </p:nvSpPr>
        <p:spPr>
          <a:xfrm>
            <a:off x="532200" y="1365375"/>
            <a:ext cx="3904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highlight>
                  <a:schemeClr val="lt1"/>
                </a:highlight>
                <a:latin typeface="Source Sans Pro"/>
                <a:ea typeface="Source Sans Pro"/>
                <a:cs typeface="Source Sans Pro"/>
                <a:sym typeface="Source Sans Pro"/>
              </a:rPr>
              <a:t>Empirical Quality Score vs. Reported Quality Score</a:t>
            </a:r>
            <a:endParaRPr>
              <a:solidFill>
                <a:schemeClr val="dk2"/>
              </a:solidFill>
              <a:latin typeface="Source Sans Pro"/>
              <a:ea typeface="Source Sans Pro"/>
              <a:cs typeface="Source Sans Pro"/>
              <a:sym typeface="Source Sans Pro"/>
            </a:endParaRPr>
          </a:p>
        </p:txBody>
      </p:sp>
      <p:sp>
        <p:nvSpPr>
          <p:cNvPr id="146" name="Google Shape;146;p24"/>
          <p:cNvSpPr txBox="1"/>
          <p:nvPr/>
        </p:nvSpPr>
        <p:spPr>
          <a:xfrm>
            <a:off x="5932725" y="1365375"/>
            <a:ext cx="238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highlight>
                  <a:schemeClr val="lt1"/>
                </a:highlight>
                <a:latin typeface="Source Sans Pro"/>
                <a:ea typeface="Source Sans Pro"/>
                <a:cs typeface="Source Sans Pro"/>
                <a:sym typeface="Source Sans Pro"/>
              </a:rPr>
              <a:t>Distribution of quality score</a:t>
            </a:r>
            <a:endParaRPr>
              <a:solidFill>
                <a:schemeClr val="dk2"/>
              </a:solidFill>
              <a:latin typeface="Source Sans Pro"/>
              <a:ea typeface="Source Sans Pro"/>
              <a:cs typeface="Source Sans Pro"/>
              <a:sym typeface="Source Sans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5"/>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n" sz="3600">
                <a:latin typeface="PT Sans Narrow"/>
                <a:ea typeface="PT Sans Narrow"/>
                <a:cs typeface="PT Sans Narrow"/>
                <a:sym typeface="PT Sans Narrow"/>
              </a:rPr>
              <a:t>Panel of Normals (PoN)</a:t>
            </a:r>
            <a:endParaRPr b="1" sz="3600">
              <a:latin typeface="PT Sans Narrow"/>
              <a:ea typeface="PT Sans Narrow"/>
              <a:cs typeface="PT Sans Narrow"/>
              <a:sym typeface="PT Sans Narrow"/>
            </a:endParaRPr>
          </a:p>
        </p:txBody>
      </p:sp>
      <p:sp>
        <p:nvSpPr>
          <p:cNvPr id="152" name="Google Shape;152;p25"/>
          <p:cNvSpPr txBox="1"/>
          <p:nvPr>
            <p:ph idx="1" type="body"/>
          </p:nvPr>
        </p:nvSpPr>
        <p:spPr>
          <a:xfrm>
            <a:off x="4284725" y="1128075"/>
            <a:ext cx="4779000" cy="3267900"/>
          </a:xfrm>
          <a:prstGeom prst="rect">
            <a:avLst/>
          </a:prstGeom>
        </p:spPr>
        <p:txBody>
          <a:bodyPr anchorCtr="0" anchor="t" bIns="34275" lIns="68575" spcFirstLastPara="1" rIns="68575" wrap="square" tIns="34275">
            <a:noAutofit/>
          </a:bodyPr>
          <a:lstStyle/>
          <a:p>
            <a:pPr indent="-323850" lvl="0" marL="457200" rtl="0" algn="l">
              <a:lnSpc>
                <a:spcPct val="115000"/>
              </a:lnSpc>
              <a:spcBef>
                <a:spcPts val="0"/>
              </a:spcBef>
              <a:spcAft>
                <a:spcPts val="0"/>
              </a:spcAft>
              <a:buClr>
                <a:schemeClr val="dk2"/>
              </a:buClr>
              <a:buSzPts val="1500"/>
              <a:buFont typeface="Open Sans"/>
              <a:buChar char="●"/>
            </a:pPr>
            <a:r>
              <a:rPr b="1" lang="en" sz="1500">
                <a:solidFill>
                  <a:schemeClr val="dk2"/>
                </a:solidFill>
                <a:latin typeface="Open Sans"/>
                <a:ea typeface="Open Sans"/>
                <a:cs typeface="Open Sans"/>
                <a:sym typeface="Open Sans"/>
              </a:rPr>
              <a:t>U</a:t>
            </a:r>
            <a:r>
              <a:rPr b="1" lang="en" sz="1500">
                <a:solidFill>
                  <a:schemeClr val="dk2"/>
                </a:solidFill>
                <a:latin typeface="Open Sans"/>
                <a:ea typeface="Open Sans"/>
                <a:cs typeface="Open Sans"/>
                <a:sym typeface="Open Sans"/>
              </a:rPr>
              <a:t>sed to capture recurrent technical artifacts</a:t>
            </a:r>
            <a:endParaRPr b="1" sz="1500">
              <a:solidFill>
                <a:schemeClr val="dk2"/>
              </a:solidFill>
              <a:latin typeface="Open Sans"/>
              <a:ea typeface="Open Sans"/>
              <a:cs typeface="Open Sans"/>
              <a:sym typeface="Open Sans"/>
            </a:endParaRPr>
          </a:p>
          <a:p>
            <a:pPr indent="-323850" lvl="0" marL="457200" rtl="0" algn="l">
              <a:lnSpc>
                <a:spcPct val="115000"/>
              </a:lnSpc>
              <a:spcBef>
                <a:spcPts val="600"/>
              </a:spcBef>
              <a:spcAft>
                <a:spcPts val="0"/>
              </a:spcAft>
              <a:buClr>
                <a:schemeClr val="dk2"/>
              </a:buClr>
              <a:buSzPts val="1500"/>
              <a:buFont typeface="Open Sans"/>
              <a:buChar char="●"/>
            </a:pPr>
            <a:r>
              <a:rPr b="1" lang="en" sz="1500">
                <a:solidFill>
                  <a:schemeClr val="dk2"/>
                </a:solidFill>
                <a:latin typeface="Open Sans"/>
                <a:ea typeface="Open Sans"/>
                <a:cs typeface="Open Sans"/>
                <a:sym typeface="Open Sans"/>
              </a:rPr>
              <a:t>Common criteria for PoN:</a:t>
            </a:r>
            <a:endParaRPr b="1" sz="1500">
              <a:solidFill>
                <a:schemeClr val="dk2"/>
              </a:solidFill>
              <a:latin typeface="Open Sans"/>
              <a:ea typeface="Open Sans"/>
              <a:cs typeface="Open Sans"/>
              <a:sym typeface="Open Sans"/>
            </a:endParaRPr>
          </a:p>
          <a:p>
            <a:pPr indent="-304800" lvl="1" marL="914400" rtl="0" algn="l">
              <a:lnSpc>
                <a:spcPct val="115000"/>
              </a:lnSpc>
              <a:spcBef>
                <a:spcPts val="60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Derived from normal samples</a:t>
            </a:r>
            <a:endParaRPr sz="1200">
              <a:solidFill>
                <a:schemeClr val="dk2"/>
              </a:solidFill>
              <a:latin typeface="Open Sans"/>
              <a:ea typeface="Open Sans"/>
              <a:cs typeface="Open Sans"/>
              <a:sym typeface="Open Sans"/>
            </a:endParaRPr>
          </a:p>
          <a:p>
            <a:pPr indent="-304800" lvl="1" marL="914400" rtl="0" algn="l">
              <a:lnSpc>
                <a:spcPct val="115000"/>
              </a:lnSpc>
              <a:spcBef>
                <a:spcPts val="60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As technically similar as possible to the tumors (e.g. same sample preparation methods, sequencing technology, etc.)</a:t>
            </a:r>
            <a:endParaRPr sz="1200">
              <a:solidFill>
                <a:schemeClr val="dk2"/>
              </a:solidFill>
              <a:latin typeface="Open Sans"/>
              <a:ea typeface="Open Sans"/>
              <a:cs typeface="Open Sans"/>
              <a:sym typeface="Open Sans"/>
            </a:endParaRPr>
          </a:p>
          <a:p>
            <a:pPr indent="-304800" lvl="1" marL="914400" rtl="0" algn="l">
              <a:lnSpc>
                <a:spcPct val="115000"/>
              </a:lnSpc>
              <a:spcBef>
                <a:spcPts val="60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R</a:t>
            </a:r>
            <a:r>
              <a:rPr lang="en" sz="1200">
                <a:solidFill>
                  <a:schemeClr val="dk2"/>
                </a:solidFill>
                <a:latin typeface="Open Sans"/>
                <a:ea typeface="Open Sans"/>
                <a:cs typeface="Open Sans"/>
                <a:sym typeface="Open Sans"/>
              </a:rPr>
              <a:t>ecommended</a:t>
            </a:r>
            <a:r>
              <a:rPr lang="en" sz="1200">
                <a:solidFill>
                  <a:schemeClr val="dk2"/>
                </a:solidFill>
                <a:latin typeface="Open Sans"/>
                <a:ea typeface="Open Sans"/>
                <a:cs typeface="Open Sans"/>
                <a:sym typeface="Open Sans"/>
              </a:rPr>
              <a:t> min. 40 samples</a:t>
            </a:r>
            <a:endParaRPr sz="1200">
              <a:solidFill>
                <a:schemeClr val="dk2"/>
              </a:solidFill>
              <a:latin typeface="Open Sans"/>
              <a:ea typeface="Open Sans"/>
              <a:cs typeface="Open Sans"/>
              <a:sym typeface="Open Sans"/>
            </a:endParaRPr>
          </a:p>
          <a:p>
            <a:pPr indent="-304800" lvl="1" marL="914400" rtl="0" algn="l">
              <a:lnSpc>
                <a:spcPct val="115000"/>
              </a:lnSpc>
              <a:spcBef>
                <a:spcPts val="60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Usu</a:t>
            </a:r>
            <a:r>
              <a:rPr lang="en" sz="1200">
                <a:solidFill>
                  <a:schemeClr val="dk2"/>
                </a:solidFill>
                <a:latin typeface="Open Sans"/>
                <a:ea typeface="Open Sans"/>
                <a:cs typeface="Open Sans"/>
                <a:sym typeface="Open Sans"/>
              </a:rPr>
              <a:t>ally from blood </a:t>
            </a:r>
            <a:endParaRPr sz="1200">
              <a:solidFill>
                <a:schemeClr val="dk2"/>
              </a:solidFill>
              <a:latin typeface="Open Sans"/>
              <a:ea typeface="Open Sans"/>
              <a:cs typeface="Open Sans"/>
              <a:sym typeface="Open Sans"/>
            </a:endParaRPr>
          </a:p>
          <a:p>
            <a:pPr indent="-304800" lvl="2" marL="1371600" rtl="0" algn="l">
              <a:lnSpc>
                <a:spcPct val="115000"/>
              </a:lnSpc>
              <a:spcBef>
                <a:spcPts val="60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Ideally young, healthy individuals with low chance of having undiagnosed cancers</a:t>
            </a:r>
            <a:endParaRPr sz="1200">
              <a:solidFill>
                <a:schemeClr val="dk2"/>
              </a:solidFill>
              <a:latin typeface="Open Sans"/>
              <a:ea typeface="Open Sans"/>
              <a:cs typeface="Open Sans"/>
              <a:sym typeface="Open Sans"/>
            </a:endParaRPr>
          </a:p>
          <a:p>
            <a:pPr indent="0" lvl="0" marL="914400" rtl="0" algn="l">
              <a:lnSpc>
                <a:spcPct val="115000"/>
              </a:lnSpc>
              <a:spcBef>
                <a:spcPts val="600"/>
              </a:spcBef>
              <a:spcAft>
                <a:spcPts val="600"/>
              </a:spcAft>
              <a:buNone/>
            </a:pPr>
            <a:r>
              <a:t/>
            </a:r>
            <a:endParaRPr sz="1500">
              <a:solidFill>
                <a:schemeClr val="dk2"/>
              </a:solidFill>
              <a:highlight>
                <a:srgbClr val="F7F7F7"/>
              </a:highlight>
              <a:latin typeface="Open Sans"/>
              <a:ea typeface="Open Sans"/>
              <a:cs typeface="Open Sans"/>
              <a:sym typeface="Open Sans"/>
            </a:endParaRPr>
          </a:p>
        </p:txBody>
      </p:sp>
      <p:pic>
        <p:nvPicPr>
          <p:cNvPr id="153" name="Google Shape;153;p25"/>
          <p:cNvPicPr preferRelativeResize="0"/>
          <p:nvPr/>
        </p:nvPicPr>
        <p:blipFill rotWithShape="1">
          <a:blip r:embed="rId3">
            <a:alphaModFix/>
          </a:blip>
          <a:srcRect b="0" l="0" r="0" t="1136"/>
          <a:stretch/>
        </p:blipFill>
        <p:spPr>
          <a:xfrm>
            <a:off x="441775" y="1287450"/>
            <a:ext cx="3842949" cy="2817874"/>
          </a:xfrm>
          <a:prstGeom prst="rect">
            <a:avLst/>
          </a:prstGeom>
          <a:noFill/>
          <a:ln>
            <a:noFill/>
          </a:ln>
        </p:spPr>
      </p:pic>
      <p:sp>
        <p:nvSpPr>
          <p:cNvPr id="154" name="Google Shape;154;p25"/>
          <p:cNvSpPr/>
          <p:nvPr/>
        </p:nvSpPr>
        <p:spPr>
          <a:xfrm>
            <a:off x="2196925" y="1457525"/>
            <a:ext cx="627900" cy="296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5"/>
          <p:cNvSpPr txBox="1"/>
          <p:nvPr/>
        </p:nvSpPr>
        <p:spPr>
          <a:xfrm>
            <a:off x="17250" y="4282600"/>
            <a:ext cx="7269000" cy="789600"/>
          </a:xfrm>
          <a:prstGeom prst="rect">
            <a:avLst/>
          </a:prstGeom>
          <a:solidFill>
            <a:schemeClr val="lt1"/>
          </a:solidFill>
          <a:ln>
            <a:noFill/>
          </a:ln>
        </p:spPr>
        <p:txBody>
          <a:bodyPr anchorCtr="0" anchor="t" bIns="91425" lIns="91425" spcFirstLastPara="1" rIns="91425" wrap="square" tIns="91425">
            <a:spAutoFit/>
          </a:bodyPr>
          <a:lstStyle/>
          <a:p>
            <a:pPr indent="-298450" lvl="0" marL="457200" rtl="0" algn="l">
              <a:lnSpc>
                <a:spcPct val="115000"/>
              </a:lnSpc>
              <a:spcBef>
                <a:spcPts val="1000"/>
              </a:spcBef>
              <a:spcAft>
                <a:spcPts val="0"/>
              </a:spcAft>
              <a:buClr>
                <a:schemeClr val="dk2"/>
              </a:buClr>
              <a:buSzPts val="1100"/>
              <a:buFont typeface="Open Sans"/>
              <a:buChar char="●"/>
            </a:pPr>
            <a:r>
              <a:rPr lang="en" sz="1100">
                <a:solidFill>
                  <a:schemeClr val="dk2"/>
                </a:solidFill>
                <a:latin typeface="Open Sans"/>
                <a:ea typeface="Open Sans"/>
                <a:cs typeface="Open Sans"/>
                <a:sym typeface="Open Sans"/>
              </a:rPr>
              <a:t>Public GATK PoN:</a:t>
            </a:r>
            <a:endParaRPr sz="1100">
              <a:solidFill>
                <a:schemeClr val="dk2"/>
              </a:solidFill>
              <a:latin typeface="Open Sans"/>
              <a:ea typeface="Open Sans"/>
              <a:cs typeface="Open Sans"/>
              <a:sym typeface="Open Sans"/>
            </a:endParaRPr>
          </a:p>
          <a:p>
            <a:pPr indent="-298450" lvl="1" marL="914400" rtl="0" algn="l">
              <a:lnSpc>
                <a:spcPct val="115000"/>
              </a:lnSpc>
              <a:spcBef>
                <a:spcPts val="0"/>
              </a:spcBef>
              <a:spcAft>
                <a:spcPts val="0"/>
              </a:spcAft>
              <a:buClr>
                <a:schemeClr val="dk2"/>
              </a:buClr>
              <a:buSzPts val="1100"/>
              <a:buFont typeface="Open Sans"/>
              <a:buChar char="○"/>
            </a:pPr>
            <a:r>
              <a:rPr i="1" lang="en" sz="1100">
                <a:solidFill>
                  <a:schemeClr val="dk2"/>
                </a:solidFill>
                <a:latin typeface="Open Sans"/>
                <a:ea typeface="Open Sans"/>
                <a:cs typeface="Open Sans"/>
                <a:sym typeface="Open Sans"/>
              </a:rPr>
              <a:t>Hg38: </a:t>
            </a:r>
            <a:r>
              <a:rPr lang="en" sz="1100">
                <a:solidFill>
                  <a:schemeClr val="dk2"/>
                </a:solidFill>
                <a:highlight>
                  <a:srgbClr val="F7F7F7"/>
                </a:highlight>
                <a:latin typeface="Open Sans"/>
                <a:ea typeface="Open Sans"/>
                <a:cs typeface="Open Sans"/>
                <a:sym typeface="Open Sans"/>
              </a:rPr>
              <a:t>gs://gatk-best-practices/somatic-hg38/1000g_pon.hg38.vcf.gz</a:t>
            </a:r>
            <a:endParaRPr sz="1100">
              <a:solidFill>
                <a:schemeClr val="dk2"/>
              </a:solidFill>
              <a:highlight>
                <a:srgbClr val="F7F7F7"/>
              </a:highlight>
              <a:latin typeface="Open Sans"/>
              <a:ea typeface="Open Sans"/>
              <a:cs typeface="Open Sans"/>
              <a:sym typeface="Open Sans"/>
            </a:endParaRPr>
          </a:p>
          <a:p>
            <a:pPr indent="-298450" lvl="1" marL="914400" rtl="0" algn="l">
              <a:lnSpc>
                <a:spcPct val="115000"/>
              </a:lnSpc>
              <a:spcBef>
                <a:spcPts val="0"/>
              </a:spcBef>
              <a:spcAft>
                <a:spcPts val="0"/>
              </a:spcAft>
              <a:buClr>
                <a:schemeClr val="dk2"/>
              </a:buClr>
              <a:buSzPts val="1100"/>
              <a:buFont typeface="Open Sans"/>
              <a:buChar char="○"/>
            </a:pPr>
            <a:r>
              <a:rPr i="1" lang="en" sz="1100">
                <a:solidFill>
                  <a:schemeClr val="dk2"/>
                </a:solidFill>
                <a:latin typeface="Open Sans"/>
                <a:ea typeface="Open Sans"/>
                <a:cs typeface="Open Sans"/>
                <a:sym typeface="Open Sans"/>
              </a:rPr>
              <a:t>Hg19/b37: </a:t>
            </a:r>
            <a:r>
              <a:rPr lang="en" sz="1100">
                <a:solidFill>
                  <a:schemeClr val="dk2"/>
                </a:solidFill>
                <a:highlight>
                  <a:srgbClr val="F7F7F7"/>
                </a:highlight>
                <a:latin typeface="Open Sans"/>
                <a:ea typeface="Open Sans"/>
                <a:cs typeface="Open Sans"/>
                <a:sym typeface="Open Sans"/>
              </a:rPr>
              <a:t>gs://gatk-best-practices/somatic-b37/Mutect2-exome-panel.vcf</a:t>
            </a:r>
            <a:r>
              <a:rPr lang="en">
                <a:solidFill>
                  <a:schemeClr val="dk2"/>
                </a:solidFill>
                <a:highlight>
                  <a:srgbClr val="F7F7F7"/>
                </a:highlight>
                <a:latin typeface="Open Sans"/>
                <a:ea typeface="Open Sans"/>
                <a:cs typeface="Open Sans"/>
                <a:sym typeface="Open Sans"/>
              </a:rPr>
              <a:t> </a:t>
            </a:r>
            <a:endParaRPr>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sz="3600">
                <a:latin typeface="PT Sans Narrow"/>
                <a:ea typeface="PT Sans Narrow"/>
                <a:cs typeface="PT Sans Narrow"/>
                <a:sym typeface="PT Sans Narrow"/>
              </a:rPr>
              <a:t>Learn Orientation Bias Artifacts &amp; Cross-sample Contamination</a:t>
            </a:r>
            <a:endParaRPr b="1" sz="3600">
              <a:latin typeface="PT Sans Narrow"/>
              <a:ea typeface="PT Sans Narrow"/>
              <a:cs typeface="PT Sans Narrow"/>
              <a:sym typeface="PT Sans Narrow"/>
            </a:endParaRPr>
          </a:p>
        </p:txBody>
      </p:sp>
      <p:sp>
        <p:nvSpPr>
          <p:cNvPr id="161" name="Google Shape;161;p26"/>
          <p:cNvSpPr txBox="1"/>
          <p:nvPr>
            <p:ph idx="1" type="body"/>
          </p:nvPr>
        </p:nvSpPr>
        <p:spPr>
          <a:xfrm>
            <a:off x="4033200" y="1503174"/>
            <a:ext cx="4983900" cy="2571000"/>
          </a:xfrm>
          <a:prstGeom prst="rect">
            <a:avLst/>
          </a:prstGeom>
        </p:spPr>
        <p:txBody>
          <a:bodyPr anchorCtr="0" anchor="t" bIns="34275" lIns="68575" spcFirstLastPara="1" rIns="68575" wrap="square" tIns="34275">
            <a:normAutofit/>
          </a:bodyPr>
          <a:lstStyle/>
          <a:p>
            <a:pPr indent="0" lvl="0" marL="0" rtl="0" algn="l">
              <a:lnSpc>
                <a:spcPct val="150000"/>
              </a:lnSpc>
              <a:spcBef>
                <a:spcPts val="800"/>
              </a:spcBef>
              <a:spcAft>
                <a:spcPts val="0"/>
              </a:spcAft>
              <a:buNone/>
            </a:pPr>
            <a:r>
              <a:rPr b="1" lang="en" sz="1200">
                <a:solidFill>
                  <a:schemeClr val="dk2"/>
                </a:solidFill>
                <a:latin typeface="Source Sans Pro"/>
                <a:ea typeface="Source Sans Pro"/>
                <a:cs typeface="Source Sans Pro"/>
                <a:sym typeface="Source Sans Pro"/>
              </a:rPr>
              <a:t>LearnReadOrientation:</a:t>
            </a:r>
            <a:endParaRPr b="1" sz="1200">
              <a:solidFill>
                <a:schemeClr val="dk2"/>
              </a:solidFill>
              <a:latin typeface="Source Sans Pro"/>
              <a:ea typeface="Source Sans Pro"/>
              <a:cs typeface="Source Sans Pro"/>
              <a:sym typeface="Source Sans Pro"/>
            </a:endParaRPr>
          </a:p>
          <a:p>
            <a:pPr indent="-304800" lvl="0" marL="457200" rtl="0" algn="l">
              <a:lnSpc>
                <a:spcPct val="100000"/>
              </a:lnSpc>
              <a:spcBef>
                <a:spcPts val="800"/>
              </a:spcBef>
              <a:spcAft>
                <a:spcPts val="0"/>
              </a:spcAft>
              <a:buClr>
                <a:schemeClr val="dk2"/>
              </a:buClr>
              <a:buSzPts val="1200"/>
              <a:buFont typeface="Source Sans Pro"/>
              <a:buChar char="●"/>
            </a:pPr>
            <a:r>
              <a:rPr lang="en" sz="1200">
                <a:solidFill>
                  <a:schemeClr val="dk2"/>
                </a:solidFill>
                <a:latin typeface="Source Sans Pro"/>
                <a:ea typeface="Source Sans Pro"/>
                <a:cs typeface="Source Sans Pro"/>
                <a:sym typeface="Source Sans Pro"/>
              </a:rPr>
              <a:t>Particularly important for FFPE and Illumina Novaseq samples</a:t>
            </a:r>
            <a:endParaRPr sz="1200">
              <a:solidFill>
                <a:schemeClr val="dk2"/>
              </a:solidFill>
              <a:latin typeface="Source Sans Pro"/>
              <a:ea typeface="Source Sans Pro"/>
              <a:cs typeface="Source Sans Pro"/>
              <a:sym typeface="Source Sans Pro"/>
            </a:endParaRPr>
          </a:p>
          <a:p>
            <a:pPr indent="-304800" lvl="0" marL="457200" rtl="0" algn="l">
              <a:lnSpc>
                <a:spcPct val="100000"/>
              </a:lnSpc>
              <a:spcBef>
                <a:spcPts val="800"/>
              </a:spcBef>
              <a:spcAft>
                <a:spcPts val="0"/>
              </a:spcAft>
              <a:buClr>
                <a:schemeClr val="dk2"/>
              </a:buClr>
              <a:buSzPts val="1200"/>
              <a:buFont typeface="Source Sans Pro"/>
              <a:buChar char="●"/>
            </a:pPr>
            <a:r>
              <a:rPr lang="en" sz="1200">
                <a:solidFill>
                  <a:schemeClr val="dk2"/>
                </a:solidFill>
                <a:latin typeface="Source Sans Pro"/>
                <a:ea typeface="Source Sans Pro"/>
                <a:cs typeface="Source Sans Pro"/>
                <a:sym typeface="Source Sans Pro"/>
              </a:rPr>
              <a:t>Filters oxidation and deamination artifacts </a:t>
            </a:r>
            <a:r>
              <a:rPr lang="en" sz="1200">
                <a:solidFill>
                  <a:schemeClr val="dk2"/>
                </a:solidFill>
                <a:highlight>
                  <a:srgbClr val="FFFFFF"/>
                </a:highlight>
                <a:latin typeface="Source Sans Pro"/>
                <a:ea typeface="Source Sans Pro"/>
                <a:cs typeface="Source Sans Pro"/>
                <a:sym typeface="Source Sans Pro"/>
              </a:rPr>
              <a:t>with higher frequency in one read pair orientation.</a:t>
            </a:r>
            <a:endParaRPr sz="1200">
              <a:solidFill>
                <a:schemeClr val="dk2"/>
              </a:solidFill>
              <a:highlight>
                <a:srgbClr val="FFFFFF"/>
              </a:highlight>
              <a:latin typeface="Source Sans Pro"/>
              <a:ea typeface="Source Sans Pro"/>
              <a:cs typeface="Source Sans Pro"/>
              <a:sym typeface="Source Sans Pro"/>
            </a:endParaRPr>
          </a:p>
          <a:p>
            <a:pPr indent="-304800" lvl="1" marL="914400" rtl="0" algn="l">
              <a:lnSpc>
                <a:spcPct val="150000"/>
              </a:lnSpc>
              <a:spcBef>
                <a:spcPts val="800"/>
              </a:spcBef>
              <a:spcAft>
                <a:spcPts val="0"/>
              </a:spcAft>
              <a:buClr>
                <a:schemeClr val="dk2"/>
              </a:buClr>
              <a:buSzPts val="1200"/>
              <a:buFont typeface="Source Sans Pro"/>
              <a:buChar char="○"/>
            </a:pPr>
            <a:r>
              <a:rPr lang="en" sz="1200">
                <a:solidFill>
                  <a:schemeClr val="dk2"/>
                </a:solidFill>
                <a:highlight>
                  <a:srgbClr val="FFFFFF"/>
                </a:highlight>
                <a:latin typeface="Source Sans Pro"/>
                <a:ea typeface="Source Sans Pro"/>
                <a:cs typeface="Source Sans Pro"/>
                <a:sym typeface="Source Sans Pro"/>
              </a:rPr>
              <a:t>Read more about sequencing artifacts </a:t>
            </a:r>
            <a:r>
              <a:rPr lang="en" sz="1200" u="sng">
                <a:solidFill>
                  <a:schemeClr val="accent3"/>
                </a:solidFill>
                <a:highlight>
                  <a:srgbClr val="FFFFFF"/>
                </a:highlight>
                <a:latin typeface="Source Sans Pro"/>
                <a:ea typeface="Source Sans Pro"/>
                <a:cs typeface="Source Sans Pro"/>
                <a:sym typeface="Source Sans Pro"/>
                <a:hlinkClick r:id="rId3">
                  <a:extLst>
                    <a:ext uri="{A12FA001-AC4F-418D-AE19-62706E023703}">
                      <ahyp:hlinkClr val="tx"/>
                    </a:ext>
                  </a:extLst>
                </a:hlinkClick>
              </a:rPr>
              <a:t>here</a:t>
            </a:r>
            <a:endParaRPr b="1" sz="1200">
              <a:solidFill>
                <a:schemeClr val="dk2"/>
              </a:solidFill>
              <a:latin typeface="Source Sans Pro"/>
              <a:ea typeface="Source Sans Pro"/>
              <a:cs typeface="Source Sans Pro"/>
              <a:sym typeface="Source Sans Pro"/>
            </a:endParaRPr>
          </a:p>
          <a:p>
            <a:pPr indent="0" lvl="0" marL="0" rtl="0" algn="l">
              <a:lnSpc>
                <a:spcPct val="150000"/>
              </a:lnSpc>
              <a:spcBef>
                <a:spcPts val="800"/>
              </a:spcBef>
              <a:spcAft>
                <a:spcPts val="0"/>
              </a:spcAft>
              <a:buNone/>
            </a:pPr>
            <a:r>
              <a:rPr b="1" lang="en" sz="1200">
                <a:solidFill>
                  <a:schemeClr val="dk2"/>
                </a:solidFill>
                <a:latin typeface="Source Sans Pro"/>
                <a:ea typeface="Source Sans Pro"/>
                <a:cs typeface="Source Sans Pro"/>
                <a:sym typeface="Source Sans Pro"/>
              </a:rPr>
              <a:t>CalculateContamination:</a:t>
            </a:r>
            <a:endParaRPr b="1" sz="1200">
              <a:solidFill>
                <a:schemeClr val="dk2"/>
              </a:solidFill>
              <a:latin typeface="Source Sans Pro"/>
              <a:ea typeface="Source Sans Pro"/>
              <a:cs typeface="Source Sans Pro"/>
              <a:sym typeface="Source Sans Pro"/>
            </a:endParaRPr>
          </a:p>
          <a:p>
            <a:pPr indent="-304800" lvl="0" marL="457200" rtl="0" algn="l">
              <a:lnSpc>
                <a:spcPct val="150000"/>
              </a:lnSpc>
              <a:spcBef>
                <a:spcPts val="800"/>
              </a:spcBef>
              <a:spcAft>
                <a:spcPts val="0"/>
              </a:spcAft>
              <a:buClr>
                <a:schemeClr val="dk2"/>
              </a:buClr>
              <a:buSzPts val="1200"/>
              <a:buFont typeface="Source Sans Pro"/>
              <a:buChar char="●"/>
            </a:pPr>
            <a:r>
              <a:rPr lang="en" sz="1200">
                <a:solidFill>
                  <a:schemeClr val="dk2"/>
                </a:solidFill>
                <a:latin typeface="Source Sans Pro"/>
                <a:ea typeface="Source Sans Pro"/>
                <a:cs typeface="Source Sans Pro"/>
                <a:sym typeface="Source Sans Pro"/>
              </a:rPr>
              <a:t>Calculate fraction of reads coming from cross-sample contamination</a:t>
            </a:r>
            <a:endParaRPr sz="1200">
              <a:solidFill>
                <a:schemeClr val="dk2"/>
              </a:solidFill>
              <a:highlight>
                <a:srgbClr val="FFFFFF"/>
              </a:highlight>
              <a:latin typeface="Source Sans Pro"/>
              <a:ea typeface="Source Sans Pro"/>
              <a:cs typeface="Source Sans Pro"/>
              <a:sym typeface="Source Sans Pro"/>
            </a:endParaRPr>
          </a:p>
        </p:txBody>
      </p:sp>
      <p:pic>
        <p:nvPicPr>
          <p:cNvPr id="162" name="Google Shape;162;p26"/>
          <p:cNvPicPr preferRelativeResize="0"/>
          <p:nvPr/>
        </p:nvPicPr>
        <p:blipFill>
          <a:blip r:embed="rId4">
            <a:alphaModFix/>
          </a:blip>
          <a:stretch>
            <a:fillRect/>
          </a:stretch>
        </p:blipFill>
        <p:spPr>
          <a:xfrm>
            <a:off x="115200" y="1566475"/>
            <a:ext cx="3842949" cy="2850324"/>
          </a:xfrm>
          <a:prstGeom prst="rect">
            <a:avLst/>
          </a:prstGeom>
          <a:noFill/>
          <a:ln>
            <a:noFill/>
          </a:ln>
        </p:spPr>
      </p:pic>
      <p:sp>
        <p:nvSpPr>
          <p:cNvPr id="163" name="Google Shape;163;p26"/>
          <p:cNvSpPr/>
          <p:nvPr/>
        </p:nvSpPr>
        <p:spPr>
          <a:xfrm>
            <a:off x="250250" y="2581775"/>
            <a:ext cx="1407600" cy="740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6"/>
          <p:cNvSpPr/>
          <p:nvPr/>
        </p:nvSpPr>
        <p:spPr>
          <a:xfrm>
            <a:off x="2843750" y="1793575"/>
            <a:ext cx="903900" cy="740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7"/>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latin typeface="PT Sans Narrow"/>
                <a:ea typeface="PT Sans Narrow"/>
                <a:cs typeface="PT Sans Narrow"/>
                <a:sym typeface="PT Sans Narrow"/>
              </a:rPr>
              <a:t>Variant callers</a:t>
            </a:r>
            <a:endParaRPr b="1">
              <a:latin typeface="PT Sans Narrow"/>
              <a:ea typeface="PT Sans Narrow"/>
              <a:cs typeface="PT Sans Narrow"/>
              <a:sym typeface="PT Sans Narrow"/>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8"/>
          <p:cNvSpPr txBox="1"/>
          <p:nvPr>
            <p:ph type="title"/>
          </p:nvPr>
        </p:nvSpPr>
        <p:spPr>
          <a:xfrm>
            <a:off x="628650" y="-30956"/>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sz="3600">
                <a:latin typeface="PT Sans Narrow"/>
                <a:ea typeface="PT Sans Narrow"/>
                <a:cs typeface="PT Sans Narrow"/>
                <a:sym typeface="PT Sans Narrow"/>
              </a:rPr>
              <a:t>Somatic v</a:t>
            </a:r>
            <a:r>
              <a:rPr b="1" lang="en" sz="3600">
                <a:latin typeface="PT Sans Narrow"/>
                <a:ea typeface="PT Sans Narrow"/>
                <a:cs typeface="PT Sans Narrow"/>
                <a:sym typeface="PT Sans Narrow"/>
              </a:rPr>
              <a:t>ariant calling methods - SNVs/</a:t>
            </a:r>
            <a:r>
              <a:rPr b="1" lang="en" sz="3600">
                <a:latin typeface="PT Sans Narrow"/>
                <a:ea typeface="PT Sans Narrow"/>
                <a:cs typeface="PT Sans Narrow"/>
                <a:sym typeface="PT Sans Narrow"/>
              </a:rPr>
              <a:t>indels</a:t>
            </a:r>
            <a:endParaRPr b="1" sz="3600">
              <a:latin typeface="PT Sans Narrow"/>
              <a:ea typeface="PT Sans Narrow"/>
              <a:cs typeface="PT Sans Narrow"/>
              <a:sym typeface="PT Sans Narrow"/>
            </a:endParaRPr>
          </a:p>
        </p:txBody>
      </p:sp>
      <p:graphicFrame>
        <p:nvGraphicFramePr>
          <p:cNvPr id="175" name="Google Shape;175;p28"/>
          <p:cNvGraphicFramePr/>
          <p:nvPr/>
        </p:nvGraphicFramePr>
        <p:xfrm>
          <a:off x="98325" y="892870"/>
          <a:ext cx="3000000" cy="3000000"/>
        </p:xfrm>
        <a:graphic>
          <a:graphicData uri="http://schemas.openxmlformats.org/drawingml/2006/table">
            <a:tbl>
              <a:tblPr>
                <a:noFill/>
                <a:tableStyleId>{B3C826BE-F490-429F-A674-5786B83DEA92}</a:tableStyleId>
              </a:tblPr>
              <a:tblGrid>
                <a:gridCol w="2256950"/>
                <a:gridCol w="4511950"/>
                <a:gridCol w="2200575"/>
              </a:tblGrid>
              <a:tr h="365950">
                <a:tc>
                  <a:txBody>
                    <a:bodyPr/>
                    <a:lstStyle/>
                    <a:p>
                      <a:pPr indent="0" lvl="0" marL="0" rtl="0" algn="l">
                        <a:spcBef>
                          <a:spcPts val="0"/>
                        </a:spcBef>
                        <a:spcAft>
                          <a:spcPts val="0"/>
                        </a:spcAft>
                        <a:buNone/>
                      </a:pPr>
                      <a:r>
                        <a:rPr b="1" lang="en" sz="1500">
                          <a:solidFill>
                            <a:schemeClr val="dk2"/>
                          </a:solidFill>
                          <a:latin typeface="Source Sans Pro"/>
                          <a:ea typeface="Source Sans Pro"/>
                          <a:cs typeface="Source Sans Pro"/>
                          <a:sym typeface="Source Sans Pro"/>
                        </a:rPr>
                        <a:t>Algorithm Class</a:t>
                      </a:r>
                      <a:endParaRPr b="1" sz="1500">
                        <a:solidFill>
                          <a:schemeClr val="dk2"/>
                        </a:solidFill>
                        <a:latin typeface="Source Sans Pro"/>
                        <a:ea typeface="Source Sans Pro"/>
                        <a:cs typeface="Source Sans Pro"/>
                        <a:sym typeface="Source Sans Pro"/>
                      </a:endParaRPr>
                    </a:p>
                  </a:txBody>
                  <a:tcPr marT="91425" marB="91425" marR="91425" marL="91425">
                    <a:solidFill>
                      <a:srgbClr val="EFEFEF"/>
                    </a:solidFill>
                  </a:tcPr>
                </a:tc>
                <a:tc>
                  <a:txBody>
                    <a:bodyPr/>
                    <a:lstStyle/>
                    <a:p>
                      <a:pPr indent="0" lvl="0" marL="0" rtl="0" algn="l">
                        <a:spcBef>
                          <a:spcPts val="0"/>
                        </a:spcBef>
                        <a:spcAft>
                          <a:spcPts val="0"/>
                        </a:spcAft>
                        <a:buNone/>
                      </a:pPr>
                      <a:r>
                        <a:rPr b="1" lang="en" sz="1500">
                          <a:solidFill>
                            <a:schemeClr val="dk2"/>
                          </a:solidFill>
                          <a:latin typeface="Source Sans Pro"/>
                          <a:ea typeface="Source Sans Pro"/>
                          <a:cs typeface="Source Sans Pro"/>
                          <a:sym typeface="Source Sans Pro"/>
                        </a:rPr>
                        <a:t>Details</a:t>
                      </a:r>
                      <a:endParaRPr b="1" sz="1500">
                        <a:solidFill>
                          <a:schemeClr val="dk2"/>
                        </a:solidFill>
                        <a:latin typeface="Source Sans Pro"/>
                        <a:ea typeface="Source Sans Pro"/>
                        <a:cs typeface="Source Sans Pro"/>
                        <a:sym typeface="Source Sans Pro"/>
                      </a:endParaRPr>
                    </a:p>
                  </a:txBody>
                  <a:tcPr marT="91425" marB="91425" marR="91425" marL="91425">
                    <a:solidFill>
                      <a:srgbClr val="EFEFEF"/>
                    </a:solidFill>
                  </a:tcPr>
                </a:tc>
                <a:tc>
                  <a:txBody>
                    <a:bodyPr/>
                    <a:lstStyle/>
                    <a:p>
                      <a:pPr indent="0" lvl="0" marL="0" rtl="0" algn="l">
                        <a:spcBef>
                          <a:spcPts val="0"/>
                        </a:spcBef>
                        <a:spcAft>
                          <a:spcPts val="0"/>
                        </a:spcAft>
                        <a:buNone/>
                      </a:pPr>
                      <a:r>
                        <a:rPr b="1" lang="en">
                          <a:solidFill>
                            <a:schemeClr val="dk2"/>
                          </a:solidFill>
                          <a:latin typeface="Source Sans Pro"/>
                          <a:ea typeface="Source Sans Pro"/>
                          <a:cs typeface="Source Sans Pro"/>
                          <a:sym typeface="Source Sans Pro"/>
                        </a:rPr>
                        <a:t>Example Callers</a:t>
                      </a:r>
                      <a:endParaRPr b="1">
                        <a:solidFill>
                          <a:schemeClr val="dk2"/>
                        </a:solidFill>
                        <a:latin typeface="Source Sans Pro"/>
                        <a:ea typeface="Source Sans Pro"/>
                        <a:cs typeface="Source Sans Pro"/>
                        <a:sym typeface="Source Sans Pro"/>
                      </a:endParaRPr>
                    </a:p>
                  </a:txBody>
                  <a:tcPr marT="91425" marB="91425" marR="91425" marL="91425">
                    <a:solidFill>
                      <a:srgbClr val="EFEFEF"/>
                    </a:solidFill>
                  </a:tcPr>
                </a:tc>
              </a:tr>
              <a:tr h="709825">
                <a:tc>
                  <a:txBody>
                    <a:bodyPr/>
                    <a:lstStyle/>
                    <a:p>
                      <a:pPr indent="0" lvl="0" marL="0" rtl="0" algn="l">
                        <a:lnSpc>
                          <a:spcPct val="90000"/>
                        </a:lnSpc>
                        <a:spcBef>
                          <a:spcPts val="800"/>
                        </a:spcBef>
                        <a:spcAft>
                          <a:spcPts val="1200"/>
                        </a:spcAft>
                        <a:buNone/>
                      </a:pPr>
                      <a:r>
                        <a:rPr b="1" lang="en">
                          <a:solidFill>
                            <a:schemeClr val="dk2"/>
                          </a:solidFill>
                          <a:latin typeface="Source Sans Pro"/>
                          <a:ea typeface="Source Sans Pro"/>
                          <a:cs typeface="Source Sans Pro"/>
                          <a:sym typeface="Source Sans Pro"/>
                        </a:rPr>
                        <a:t>Heuristic approaches</a:t>
                      </a:r>
                      <a:endParaRPr b="1">
                        <a:solidFill>
                          <a:schemeClr val="dk2"/>
                        </a:solidFill>
                        <a:latin typeface="Source Sans Pro"/>
                        <a:ea typeface="Source Sans Pro"/>
                        <a:cs typeface="Source Sans Pro"/>
                        <a:sym typeface="Source Sans Pro"/>
                      </a:endParaRPr>
                    </a:p>
                  </a:txBody>
                  <a:tcPr marT="91425" marB="91425" marR="91425" marL="91425">
                    <a:solidFill>
                      <a:srgbClr val="EFEFEF"/>
                    </a:solidFill>
                  </a:tcPr>
                </a:tc>
                <a:tc>
                  <a:txBody>
                    <a:bodyPr/>
                    <a:lstStyle/>
                    <a:p>
                      <a:pPr indent="-304800" lvl="0" marL="457200" rtl="0" algn="l">
                        <a:lnSpc>
                          <a:spcPct val="90000"/>
                        </a:lnSpc>
                        <a:spcBef>
                          <a:spcPts val="400"/>
                        </a:spcBef>
                        <a:spcAft>
                          <a:spcPts val="0"/>
                        </a:spcAft>
                        <a:buClr>
                          <a:schemeClr val="dk2"/>
                        </a:buClr>
                        <a:buSzPts val="1200"/>
                        <a:buFont typeface="Source Sans Pro"/>
                        <a:buChar char="●"/>
                      </a:pPr>
                      <a:r>
                        <a:rPr lang="en" sz="1200">
                          <a:solidFill>
                            <a:schemeClr val="dk2"/>
                          </a:solidFill>
                          <a:latin typeface="Source Sans Pro"/>
                          <a:ea typeface="Source Sans Pro"/>
                          <a:cs typeface="Source Sans Pro"/>
                          <a:sym typeface="Source Sans Pro"/>
                        </a:rPr>
                        <a:t>Apply heuristics to filter sequencing errors</a:t>
                      </a:r>
                      <a:endParaRPr sz="1200">
                        <a:solidFill>
                          <a:schemeClr val="dk2"/>
                        </a:solidFill>
                        <a:latin typeface="Source Sans Pro"/>
                        <a:ea typeface="Source Sans Pro"/>
                        <a:cs typeface="Source Sans Pro"/>
                        <a:sym typeface="Source Sans Pro"/>
                      </a:endParaRPr>
                    </a:p>
                    <a:p>
                      <a:pPr indent="-304800" lvl="0" marL="457200" rtl="0" algn="l">
                        <a:lnSpc>
                          <a:spcPct val="90000"/>
                        </a:lnSpc>
                        <a:spcBef>
                          <a:spcPts val="1000"/>
                        </a:spcBef>
                        <a:spcAft>
                          <a:spcPts val="1000"/>
                        </a:spcAft>
                        <a:buClr>
                          <a:schemeClr val="dk2"/>
                        </a:buClr>
                        <a:buSzPts val="1200"/>
                        <a:buFont typeface="Source Sans Pro"/>
                        <a:buChar char="●"/>
                      </a:pPr>
                      <a:r>
                        <a:rPr lang="en" sz="1200">
                          <a:solidFill>
                            <a:schemeClr val="dk2"/>
                          </a:solidFill>
                          <a:latin typeface="Source Sans Pro"/>
                          <a:ea typeface="Source Sans Pro"/>
                          <a:cs typeface="Source Sans Pro"/>
                          <a:sym typeface="Source Sans Pro"/>
                        </a:rPr>
                        <a:t>Use simple statistical tests to filter somatic variants from germline (e.g. fisher exact test of tumor vs normal VAF)</a:t>
                      </a:r>
                      <a:endParaRPr sz="1200">
                        <a:solidFill>
                          <a:schemeClr val="dk2"/>
                        </a:solidFill>
                        <a:latin typeface="Source Sans Pro"/>
                        <a:ea typeface="Source Sans Pro"/>
                        <a:cs typeface="Source Sans Pro"/>
                        <a:sym typeface="Source Sans Pro"/>
                      </a:endParaRPr>
                    </a:p>
                  </a:txBody>
                  <a:tcPr marT="91425" marB="91425" marR="91425" marL="91425"/>
                </a:tc>
                <a:tc>
                  <a:txBody>
                    <a:bodyPr/>
                    <a:lstStyle/>
                    <a:p>
                      <a:pPr indent="0" lvl="0" marL="0" rtl="0" algn="l">
                        <a:lnSpc>
                          <a:spcPct val="90000"/>
                        </a:lnSpc>
                        <a:spcBef>
                          <a:spcPts val="400"/>
                        </a:spcBef>
                        <a:spcAft>
                          <a:spcPts val="1200"/>
                        </a:spcAft>
                        <a:buNone/>
                      </a:pPr>
                      <a:r>
                        <a:rPr i="1" lang="en" sz="1100">
                          <a:solidFill>
                            <a:schemeClr val="dk2"/>
                          </a:solidFill>
                          <a:latin typeface="Source Sans Pro"/>
                          <a:ea typeface="Source Sans Pro"/>
                          <a:cs typeface="Source Sans Pro"/>
                          <a:sym typeface="Source Sans Pro"/>
                        </a:rPr>
                        <a:t>VarScan2, qSNP, Shimmer, RADIA, SOAPsnv, VarDict</a:t>
                      </a:r>
                      <a:endParaRPr sz="1300">
                        <a:solidFill>
                          <a:schemeClr val="dk2"/>
                        </a:solidFill>
                        <a:latin typeface="Source Sans Pro"/>
                        <a:ea typeface="Source Sans Pro"/>
                        <a:cs typeface="Source Sans Pro"/>
                        <a:sym typeface="Source Sans Pro"/>
                      </a:endParaRPr>
                    </a:p>
                  </a:txBody>
                  <a:tcPr marT="91425" marB="91425" marR="91425" marL="91425"/>
                </a:tc>
              </a:tr>
              <a:tr h="928850">
                <a:tc>
                  <a:txBody>
                    <a:bodyPr/>
                    <a:lstStyle/>
                    <a:p>
                      <a:pPr indent="0" lvl="0" marL="0" rtl="0" algn="l">
                        <a:lnSpc>
                          <a:spcPct val="90000"/>
                        </a:lnSpc>
                        <a:spcBef>
                          <a:spcPts val="800"/>
                        </a:spcBef>
                        <a:spcAft>
                          <a:spcPts val="0"/>
                        </a:spcAft>
                        <a:buNone/>
                      </a:pPr>
                      <a:r>
                        <a:rPr b="1" lang="en">
                          <a:solidFill>
                            <a:schemeClr val="dk2"/>
                          </a:solidFill>
                          <a:latin typeface="Source Sans Pro"/>
                          <a:ea typeface="Source Sans Pro"/>
                          <a:cs typeface="Source Sans Pro"/>
                          <a:sym typeface="Source Sans Pro"/>
                        </a:rPr>
                        <a:t>Bayesian approaches</a:t>
                      </a:r>
                      <a:endParaRPr b="1">
                        <a:solidFill>
                          <a:schemeClr val="dk2"/>
                        </a:solidFill>
                        <a:latin typeface="Source Sans Pro"/>
                        <a:ea typeface="Source Sans Pro"/>
                        <a:cs typeface="Source Sans Pro"/>
                        <a:sym typeface="Source Sans Pro"/>
                      </a:endParaRPr>
                    </a:p>
                    <a:p>
                      <a:pPr indent="0" lvl="0" marL="0" rtl="0" algn="l">
                        <a:lnSpc>
                          <a:spcPct val="90000"/>
                        </a:lnSpc>
                        <a:spcBef>
                          <a:spcPts val="1200"/>
                        </a:spcBef>
                        <a:spcAft>
                          <a:spcPts val="1200"/>
                        </a:spcAft>
                        <a:buNone/>
                      </a:pPr>
                      <a:r>
                        <a:t/>
                      </a:r>
                      <a:endParaRPr b="1">
                        <a:solidFill>
                          <a:schemeClr val="dk2"/>
                        </a:solidFill>
                        <a:latin typeface="Source Sans Pro"/>
                        <a:ea typeface="Source Sans Pro"/>
                        <a:cs typeface="Source Sans Pro"/>
                        <a:sym typeface="Source Sans Pro"/>
                      </a:endParaRPr>
                    </a:p>
                  </a:txBody>
                  <a:tcPr marT="91425" marB="91425" marR="91425" marL="91425">
                    <a:solidFill>
                      <a:srgbClr val="EFEFEF"/>
                    </a:solidFill>
                  </a:tcPr>
                </a:tc>
                <a:tc>
                  <a:txBody>
                    <a:bodyPr/>
                    <a:lstStyle/>
                    <a:p>
                      <a:pPr indent="-304800" lvl="0" marL="457200" rtl="0" algn="l">
                        <a:lnSpc>
                          <a:spcPct val="90000"/>
                        </a:lnSpc>
                        <a:spcBef>
                          <a:spcPts val="400"/>
                        </a:spcBef>
                        <a:spcAft>
                          <a:spcPts val="1000"/>
                        </a:spcAft>
                        <a:buClr>
                          <a:schemeClr val="dk2"/>
                        </a:buClr>
                        <a:buSzPts val="1200"/>
                        <a:buFont typeface="Source Sans Pro"/>
                        <a:buChar char="●"/>
                      </a:pPr>
                      <a:r>
                        <a:rPr lang="en" sz="1200">
                          <a:solidFill>
                            <a:schemeClr val="dk2"/>
                          </a:solidFill>
                          <a:latin typeface="Source Sans Pro"/>
                          <a:ea typeface="Source Sans Pro"/>
                          <a:cs typeface="Source Sans Pro"/>
                          <a:sym typeface="Source Sans Pro"/>
                        </a:rPr>
                        <a:t>Evaluate the Bayesian probability of a true variant given estimated sequencing error rates, somatic and germline mutation rates, etc.</a:t>
                      </a:r>
                      <a:endParaRPr sz="1200">
                        <a:solidFill>
                          <a:schemeClr val="dk2"/>
                        </a:solidFill>
                        <a:latin typeface="Source Sans Pro"/>
                        <a:ea typeface="Source Sans Pro"/>
                        <a:cs typeface="Source Sans Pro"/>
                        <a:sym typeface="Source Sans Pro"/>
                      </a:endParaRPr>
                    </a:p>
                  </a:txBody>
                  <a:tcPr marT="91425" marB="91425" marR="91425" marL="91425"/>
                </a:tc>
                <a:tc>
                  <a:txBody>
                    <a:bodyPr/>
                    <a:lstStyle/>
                    <a:p>
                      <a:pPr indent="0" lvl="0" marL="0" rtl="0" algn="l">
                        <a:lnSpc>
                          <a:spcPct val="90000"/>
                        </a:lnSpc>
                        <a:spcBef>
                          <a:spcPts val="400"/>
                        </a:spcBef>
                        <a:spcAft>
                          <a:spcPts val="1200"/>
                        </a:spcAft>
                        <a:buNone/>
                      </a:pPr>
                      <a:r>
                        <a:rPr i="1" lang="en" sz="1000">
                          <a:solidFill>
                            <a:schemeClr val="dk2"/>
                          </a:solidFill>
                          <a:latin typeface="Source Sans Pro"/>
                          <a:ea typeface="Source Sans Pro"/>
                          <a:cs typeface="Source Sans Pro"/>
                          <a:sym typeface="Source Sans Pro"/>
                        </a:rPr>
                        <a:t>MuTect, Strelka, EBCall, deepSNV, SomaticSniper, FaSD-somatic, SAMtools, JointSNVMix2, Virmid, SNVSniffer, Seurat, CaVEMan, LoFreq, MuSE</a:t>
                      </a:r>
                      <a:endParaRPr i="1" sz="1300">
                        <a:solidFill>
                          <a:schemeClr val="dk2"/>
                        </a:solidFill>
                        <a:latin typeface="Source Sans Pro"/>
                        <a:ea typeface="Source Sans Pro"/>
                        <a:cs typeface="Source Sans Pro"/>
                        <a:sym typeface="Source Sans Pro"/>
                      </a:endParaRPr>
                    </a:p>
                  </a:txBody>
                  <a:tcPr marT="91425" marB="91425" marR="91425" marL="91425"/>
                </a:tc>
              </a:tr>
              <a:tr h="726700">
                <a:tc>
                  <a:txBody>
                    <a:bodyPr/>
                    <a:lstStyle/>
                    <a:p>
                      <a:pPr indent="0" lvl="0" marL="0" rtl="0" algn="l">
                        <a:lnSpc>
                          <a:spcPct val="90000"/>
                        </a:lnSpc>
                        <a:spcBef>
                          <a:spcPts val="800"/>
                        </a:spcBef>
                        <a:spcAft>
                          <a:spcPts val="0"/>
                        </a:spcAft>
                        <a:buNone/>
                      </a:pPr>
                      <a:r>
                        <a:rPr b="1" lang="en">
                          <a:solidFill>
                            <a:schemeClr val="dk2"/>
                          </a:solidFill>
                          <a:latin typeface="Source Sans Pro"/>
                          <a:ea typeface="Source Sans Pro"/>
                          <a:cs typeface="Source Sans Pro"/>
                          <a:sym typeface="Source Sans Pro"/>
                        </a:rPr>
                        <a:t>Haplotyping approaches</a:t>
                      </a:r>
                      <a:endParaRPr b="1">
                        <a:solidFill>
                          <a:schemeClr val="dk2"/>
                        </a:solidFill>
                        <a:latin typeface="Source Sans Pro"/>
                        <a:ea typeface="Source Sans Pro"/>
                        <a:cs typeface="Source Sans Pro"/>
                        <a:sym typeface="Source Sans Pro"/>
                      </a:endParaRPr>
                    </a:p>
                    <a:p>
                      <a:pPr indent="0" lvl="0" marL="0" rtl="0" algn="l">
                        <a:spcBef>
                          <a:spcPts val="1200"/>
                        </a:spcBef>
                        <a:spcAft>
                          <a:spcPts val="0"/>
                        </a:spcAft>
                        <a:buNone/>
                      </a:pPr>
                      <a:r>
                        <a:t/>
                      </a:r>
                      <a:endParaRPr b="1">
                        <a:solidFill>
                          <a:schemeClr val="dk2"/>
                        </a:solidFill>
                        <a:latin typeface="Source Sans Pro"/>
                        <a:ea typeface="Source Sans Pro"/>
                        <a:cs typeface="Source Sans Pro"/>
                        <a:sym typeface="Source Sans Pro"/>
                      </a:endParaRPr>
                    </a:p>
                  </a:txBody>
                  <a:tcPr marT="91425" marB="91425" marR="91425" marL="91425">
                    <a:solidFill>
                      <a:srgbClr val="EFEFEF"/>
                    </a:solidFill>
                  </a:tcPr>
                </a:tc>
                <a:tc>
                  <a:txBody>
                    <a:bodyPr/>
                    <a:lstStyle/>
                    <a:p>
                      <a:pPr indent="-304800" lvl="0" marL="457200" rtl="0" algn="l">
                        <a:lnSpc>
                          <a:spcPct val="90000"/>
                        </a:lnSpc>
                        <a:spcBef>
                          <a:spcPts val="400"/>
                        </a:spcBef>
                        <a:spcAft>
                          <a:spcPts val="0"/>
                        </a:spcAft>
                        <a:buClr>
                          <a:schemeClr val="dk2"/>
                        </a:buClr>
                        <a:buSzPts val="1200"/>
                        <a:buFont typeface="Source Sans Pro"/>
                        <a:buChar char="●"/>
                      </a:pPr>
                      <a:r>
                        <a:rPr i="1" lang="en" sz="1200">
                          <a:solidFill>
                            <a:schemeClr val="dk2"/>
                          </a:solidFill>
                          <a:latin typeface="Source Sans Pro"/>
                          <a:ea typeface="Source Sans Pro"/>
                          <a:cs typeface="Source Sans Pro"/>
                          <a:sym typeface="Source Sans Pro"/>
                        </a:rPr>
                        <a:t>de novo</a:t>
                      </a:r>
                      <a:r>
                        <a:rPr lang="en" sz="1200">
                          <a:solidFill>
                            <a:schemeClr val="dk2"/>
                          </a:solidFill>
                          <a:latin typeface="Source Sans Pro"/>
                          <a:ea typeface="Source Sans Pro"/>
                          <a:cs typeface="Source Sans Pro"/>
                          <a:sym typeface="Source Sans Pro"/>
                        </a:rPr>
                        <a:t> genome assembly around mutation sites</a:t>
                      </a:r>
                      <a:endParaRPr sz="1200">
                        <a:solidFill>
                          <a:schemeClr val="dk2"/>
                        </a:solidFill>
                        <a:latin typeface="Source Sans Pro"/>
                        <a:ea typeface="Source Sans Pro"/>
                        <a:cs typeface="Source Sans Pro"/>
                        <a:sym typeface="Source Sans Pro"/>
                      </a:endParaRPr>
                    </a:p>
                    <a:p>
                      <a:pPr indent="-304800" lvl="0" marL="457200" rtl="0" algn="l">
                        <a:lnSpc>
                          <a:spcPct val="90000"/>
                        </a:lnSpc>
                        <a:spcBef>
                          <a:spcPts val="1000"/>
                        </a:spcBef>
                        <a:spcAft>
                          <a:spcPts val="1000"/>
                        </a:spcAft>
                        <a:buClr>
                          <a:schemeClr val="dk2"/>
                        </a:buClr>
                        <a:buSzPts val="1200"/>
                        <a:buFont typeface="Source Sans Pro"/>
                        <a:buChar char="●"/>
                      </a:pPr>
                      <a:r>
                        <a:rPr lang="en" sz="1200">
                          <a:solidFill>
                            <a:schemeClr val="dk2"/>
                          </a:solidFill>
                          <a:latin typeface="Source Sans Pro"/>
                          <a:ea typeface="Source Sans Pro"/>
                          <a:cs typeface="Source Sans Pro"/>
                          <a:sym typeface="Source Sans Pro"/>
                        </a:rPr>
                        <a:t>Allows for detection of larger indels + sensitive calling in areas with high mutation density</a:t>
                      </a:r>
                      <a:endParaRPr sz="1200">
                        <a:solidFill>
                          <a:schemeClr val="dk2"/>
                        </a:solidFill>
                        <a:latin typeface="Source Sans Pro"/>
                        <a:ea typeface="Source Sans Pro"/>
                        <a:cs typeface="Source Sans Pro"/>
                        <a:sym typeface="Source Sans Pro"/>
                      </a:endParaRPr>
                    </a:p>
                  </a:txBody>
                  <a:tcPr marT="91425" marB="91425" marR="91425" marL="91425"/>
                </a:tc>
                <a:tc>
                  <a:txBody>
                    <a:bodyPr/>
                    <a:lstStyle/>
                    <a:p>
                      <a:pPr indent="0" lvl="0" marL="0" rtl="0" algn="l">
                        <a:lnSpc>
                          <a:spcPct val="90000"/>
                        </a:lnSpc>
                        <a:spcBef>
                          <a:spcPts val="400"/>
                        </a:spcBef>
                        <a:spcAft>
                          <a:spcPts val="1200"/>
                        </a:spcAft>
                        <a:buNone/>
                      </a:pPr>
                      <a:r>
                        <a:rPr i="1" lang="en" sz="1100">
                          <a:solidFill>
                            <a:schemeClr val="dk2"/>
                          </a:solidFill>
                          <a:latin typeface="Source Sans Pro"/>
                          <a:ea typeface="Source Sans Pro"/>
                          <a:cs typeface="Source Sans Pro"/>
                          <a:sym typeface="Source Sans Pro"/>
                        </a:rPr>
                        <a:t>MuTect2, Strelka2, Platypus, HapMuC, LocHap, FreeBayes, TNscope</a:t>
                      </a:r>
                      <a:endParaRPr sz="1300">
                        <a:solidFill>
                          <a:schemeClr val="dk2"/>
                        </a:solidFill>
                        <a:latin typeface="Source Sans Pro"/>
                        <a:ea typeface="Source Sans Pro"/>
                        <a:cs typeface="Source Sans Pro"/>
                        <a:sym typeface="Source Sans Pro"/>
                      </a:endParaRPr>
                    </a:p>
                  </a:txBody>
                  <a:tcPr marT="91425" marB="91425" marR="91425" marL="91425"/>
                </a:tc>
              </a:tr>
              <a:tr h="684600">
                <a:tc>
                  <a:txBody>
                    <a:bodyPr/>
                    <a:lstStyle/>
                    <a:p>
                      <a:pPr indent="0" lvl="0" marL="0" rtl="0" algn="l">
                        <a:lnSpc>
                          <a:spcPct val="90000"/>
                        </a:lnSpc>
                        <a:spcBef>
                          <a:spcPts val="800"/>
                        </a:spcBef>
                        <a:spcAft>
                          <a:spcPts val="0"/>
                        </a:spcAft>
                        <a:buNone/>
                      </a:pPr>
                      <a:r>
                        <a:rPr b="1" lang="en">
                          <a:solidFill>
                            <a:schemeClr val="dk2"/>
                          </a:solidFill>
                          <a:latin typeface="Source Sans Pro"/>
                          <a:ea typeface="Source Sans Pro"/>
                          <a:cs typeface="Source Sans Pro"/>
                          <a:sym typeface="Source Sans Pro"/>
                        </a:rPr>
                        <a:t>Machine learning approaches</a:t>
                      </a:r>
                      <a:endParaRPr b="1">
                        <a:solidFill>
                          <a:schemeClr val="dk2"/>
                        </a:solidFill>
                        <a:latin typeface="Source Sans Pro"/>
                        <a:ea typeface="Source Sans Pro"/>
                        <a:cs typeface="Source Sans Pro"/>
                        <a:sym typeface="Source Sans Pro"/>
                      </a:endParaRPr>
                    </a:p>
                    <a:p>
                      <a:pPr indent="0" lvl="0" marL="0" rtl="0" algn="l">
                        <a:spcBef>
                          <a:spcPts val="1200"/>
                        </a:spcBef>
                        <a:spcAft>
                          <a:spcPts val="0"/>
                        </a:spcAft>
                        <a:buNone/>
                      </a:pPr>
                      <a:r>
                        <a:t/>
                      </a:r>
                      <a:endParaRPr b="1">
                        <a:solidFill>
                          <a:schemeClr val="dk2"/>
                        </a:solidFill>
                        <a:latin typeface="Source Sans Pro"/>
                        <a:ea typeface="Source Sans Pro"/>
                        <a:cs typeface="Source Sans Pro"/>
                        <a:sym typeface="Source Sans Pro"/>
                      </a:endParaRPr>
                    </a:p>
                  </a:txBody>
                  <a:tcPr marT="91425" marB="91425" marR="91425" marL="91425">
                    <a:solidFill>
                      <a:srgbClr val="EFEFEF"/>
                    </a:solidFill>
                  </a:tcPr>
                </a:tc>
                <a:tc>
                  <a:txBody>
                    <a:bodyPr/>
                    <a:lstStyle/>
                    <a:p>
                      <a:pPr indent="-304800" lvl="0" marL="457200" rtl="0" algn="l">
                        <a:lnSpc>
                          <a:spcPct val="90000"/>
                        </a:lnSpc>
                        <a:spcBef>
                          <a:spcPts val="400"/>
                        </a:spcBef>
                        <a:spcAft>
                          <a:spcPts val="0"/>
                        </a:spcAft>
                        <a:buClr>
                          <a:schemeClr val="dk2"/>
                        </a:buClr>
                        <a:buSzPts val="1200"/>
                        <a:buFont typeface="Source Sans Pro"/>
                        <a:buChar char="●"/>
                      </a:pPr>
                      <a:r>
                        <a:rPr lang="en" sz="1200">
                          <a:solidFill>
                            <a:schemeClr val="dk2"/>
                          </a:solidFill>
                          <a:latin typeface="Source Sans Pro"/>
                          <a:ea typeface="Source Sans Pro"/>
                          <a:cs typeface="Source Sans Pro"/>
                          <a:sym typeface="Source Sans Pro"/>
                        </a:rPr>
                        <a:t>Use machine learning to distinguish true somatic variants from germline or artifacts </a:t>
                      </a:r>
                      <a:endParaRPr sz="1200">
                        <a:solidFill>
                          <a:schemeClr val="dk2"/>
                        </a:solidFill>
                        <a:latin typeface="Source Sans Pro"/>
                        <a:ea typeface="Source Sans Pro"/>
                        <a:cs typeface="Source Sans Pro"/>
                        <a:sym typeface="Source Sans Pro"/>
                      </a:endParaRPr>
                    </a:p>
                    <a:p>
                      <a:pPr indent="-304800" lvl="0" marL="457200" rtl="0" algn="l">
                        <a:lnSpc>
                          <a:spcPct val="90000"/>
                        </a:lnSpc>
                        <a:spcBef>
                          <a:spcPts val="1000"/>
                        </a:spcBef>
                        <a:spcAft>
                          <a:spcPts val="1000"/>
                        </a:spcAft>
                        <a:buClr>
                          <a:schemeClr val="dk2"/>
                        </a:buClr>
                        <a:buSzPts val="1200"/>
                        <a:buFont typeface="Source Sans Pro"/>
                        <a:buChar char="●"/>
                      </a:pPr>
                      <a:r>
                        <a:rPr lang="en" sz="1200">
                          <a:solidFill>
                            <a:schemeClr val="dk2"/>
                          </a:solidFill>
                          <a:latin typeface="Source Sans Pro"/>
                          <a:ea typeface="Source Sans Pro"/>
                          <a:cs typeface="Source Sans Pro"/>
                          <a:sym typeface="Source Sans Pro"/>
                        </a:rPr>
                        <a:t>Needs a training set of true somatic variants or ensemble voting from other callers</a:t>
                      </a:r>
                      <a:endParaRPr sz="1200">
                        <a:solidFill>
                          <a:schemeClr val="dk2"/>
                        </a:solidFill>
                        <a:latin typeface="Source Sans Pro"/>
                        <a:ea typeface="Source Sans Pro"/>
                        <a:cs typeface="Source Sans Pro"/>
                        <a:sym typeface="Source Sans Pro"/>
                      </a:endParaRPr>
                    </a:p>
                  </a:txBody>
                  <a:tcPr marT="91425" marB="91425" marR="91425" marL="91425"/>
                </a:tc>
                <a:tc>
                  <a:txBody>
                    <a:bodyPr/>
                    <a:lstStyle/>
                    <a:p>
                      <a:pPr indent="0" lvl="0" marL="0" rtl="0" algn="l">
                        <a:lnSpc>
                          <a:spcPct val="90000"/>
                        </a:lnSpc>
                        <a:spcBef>
                          <a:spcPts val="400"/>
                        </a:spcBef>
                        <a:spcAft>
                          <a:spcPts val="1200"/>
                        </a:spcAft>
                        <a:buNone/>
                      </a:pPr>
                      <a:r>
                        <a:rPr i="1" lang="en" sz="1100">
                          <a:solidFill>
                            <a:schemeClr val="dk2"/>
                          </a:solidFill>
                          <a:latin typeface="Source Sans Pro"/>
                          <a:ea typeface="Source Sans Pro"/>
                          <a:cs typeface="Source Sans Pro"/>
                          <a:sym typeface="Source Sans Pro"/>
                        </a:rPr>
                        <a:t>MutationSeq, SomaticSeq, SNooPer, BAYSIC</a:t>
                      </a:r>
                      <a:endParaRPr sz="1300">
                        <a:solidFill>
                          <a:schemeClr val="dk2"/>
                        </a:solidFill>
                        <a:latin typeface="Source Sans Pro"/>
                        <a:ea typeface="Source Sans Pro"/>
                        <a:cs typeface="Source Sans Pro"/>
                        <a:sym typeface="Source Sans Pro"/>
                      </a:endParaRPr>
                    </a:p>
                  </a:txBody>
                  <a:tcPr marT="91425" marB="91425" marR="91425" marL="91425"/>
                </a:tc>
              </a:tr>
            </a:tbl>
          </a:graphicData>
        </a:graphic>
      </p:graphicFrame>
      <p:sp>
        <p:nvSpPr>
          <p:cNvPr id="176" name="Google Shape;176;p28"/>
          <p:cNvSpPr txBox="1"/>
          <p:nvPr/>
        </p:nvSpPr>
        <p:spPr>
          <a:xfrm>
            <a:off x="9977950" y="3944075"/>
            <a:ext cx="565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29"/>
          <p:cNvPicPr preferRelativeResize="0"/>
          <p:nvPr/>
        </p:nvPicPr>
        <p:blipFill rotWithShape="1">
          <a:blip r:embed="rId3">
            <a:alphaModFix/>
          </a:blip>
          <a:srcRect b="0" l="0" r="0" t="1127"/>
          <a:stretch/>
        </p:blipFill>
        <p:spPr>
          <a:xfrm>
            <a:off x="101050" y="1188550"/>
            <a:ext cx="5032827" cy="3690851"/>
          </a:xfrm>
          <a:prstGeom prst="rect">
            <a:avLst/>
          </a:prstGeom>
          <a:noFill/>
          <a:ln>
            <a:noFill/>
          </a:ln>
        </p:spPr>
      </p:pic>
      <p:sp>
        <p:nvSpPr>
          <p:cNvPr id="182" name="Google Shape;182;p29"/>
          <p:cNvSpPr txBox="1"/>
          <p:nvPr/>
        </p:nvSpPr>
        <p:spPr>
          <a:xfrm>
            <a:off x="1468050" y="185000"/>
            <a:ext cx="6621900" cy="6834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3600">
                <a:solidFill>
                  <a:schemeClr val="dk2"/>
                </a:solidFill>
                <a:latin typeface="PT Sans Narrow"/>
                <a:ea typeface="PT Sans Narrow"/>
                <a:cs typeface="PT Sans Narrow"/>
                <a:sym typeface="PT Sans Narrow"/>
              </a:rPr>
              <a:t>GATK - </a:t>
            </a:r>
            <a:r>
              <a:rPr b="1" lang="en" sz="3600">
                <a:solidFill>
                  <a:schemeClr val="dk2"/>
                </a:solidFill>
                <a:latin typeface="PT Sans Narrow"/>
                <a:ea typeface="PT Sans Narrow"/>
                <a:cs typeface="PT Sans Narrow"/>
                <a:sym typeface="PT Sans Narrow"/>
              </a:rPr>
              <a:t>Somatic variant caller</a:t>
            </a:r>
            <a:r>
              <a:rPr b="1" lang="en" sz="3600">
                <a:solidFill>
                  <a:schemeClr val="dk2"/>
                </a:solidFill>
                <a:latin typeface="PT Sans Narrow"/>
                <a:ea typeface="PT Sans Narrow"/>
                <a:cs typeface="PT Sans Narrow"/>
                <a:sym typeface="PT Sans Narrow"/>
              </a:rPr>
              <a:t> Mutect2</a:t>
            </a:r>
            <a:endParaRPr b="1" sz="3600">
              <a:solidFill>
                <a:schemeClr val="dk2"/>
              </a:solidFill>
              <a:latin typeface="PT Sans Narrow"/>
              <a:ea typeface="PT Sans Narrow"/>
              <a:cs typeface="PT Sans Narrow"/>
              <a:sym typeface="PT Sans Narrow"/>
            </a:endParaRPr>
          </a:p>
        </p:txBody>
      </p:sp>
      <p:sp>
        <p:nvSpPr>
          <p:cNvPr id="183" name="Google Shape;183;p29"/>
          <p:cNvSpPr/>
          <p:nvPr/>
        </p:nvSpPr>
        <p:spPr>
          <a:xfrm>
            <a:off x="2304900" y="2098400"/>
            <a:ext cx="1052400" cy="343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9"/>
          <p:cNvSpPr txBox="1"/>
          <p:nvPr>
            <p:ph idx="1" type="body"/>
          </p:nvPr>
        </p:nvSpPr>
        <p:spPr>
          <a:xfrm>
            <a:off x="5173000" y="1158825"/>
            <a:ext cx="3903600" cy="2624400"/>
          </a:xfrm>
          <a:prstGeom prst="rect">
            <a:avLst/>
          </a:prstGeom>
        </p:spPr>
        <p:txBody>
          <a:bodyPr anchorCtr="0" anchor="t" bIns="34275" lIns="68575" spcFirstLastPara="1" rIns="68575" wrap="square" tIns="34275">
            <a:spAutoFit/>
          </a:bodyPr>
          <a:lstStyle/>
          <a:p>
            <a:pPr indent="0" lvl="0" marL="0" rtl="0" algn="just">
              <a:lnSpc>
                <a:spcPct val="150000"/>
              </a:lnSpc>
              <a:spcBef>
                <a:spcPts val="800"/>
              </a:spcBef>
              <a:spcAft>
                <a:spcPts val="0"/>
              </a:spcAft>
              <a:buNone/>
            </a:pPr>
            <a:r>
              <a:rPr b="1" lang="en" sz="1200">
                <a:solidFill>
                  <a:schemeClr val="dk1"/>
                </a:solidFill>
                <a:latin typeface="Open Sans"/>
                <a:ea typeface="Open Sans"/>
                <a:cs typeface="Open Sans"/>
                <a:sym typeface="Open Sans"/>
              </a:rPr>
              <a:t>Mutect2 currently can call somatic SNVs and indels in 3 modes: </a:t>
            </a:r>
            <a:endParaRPr b="1" sz="1200">
              <a:solidFill>
                <a:schemeClr val="dk1"/>
              </a:solidFill>
              <a:latin typeface="Open Sans"/>
              <a:ea typeface="Open Sans"/>
              <a:cs typeface="Open Sans"/>
              <a:sym typeface="Open Sans"/>
            </a:endParaRPr>
          </a:p>
          <a:p>
            <a:pPr indent="-304800" lvl="0" marL="457200" rtl="0" algn="just">
              <a:lnSpc>
                <a:spcPct val="150000"/>
              </a:lnSpc>
              <a:spcBef>
                <a:spcPts val="120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1) Tumor with matched normal (joint calling of multiple tumors/normals from the same individual supported)</a:t>
            </a:r>
            <a:endParaRPr sz="1200">
              <a:solidFill>
                <a:schemeClr val="dk1"/>
              </a:solidFill>
              <a:latin typeface="Open Sans"/>
              <a:ea typeface="Open Sans"/>
              <a:cs typeface="Open Sans"/>
              <a:sym typeface="Open Sans"/>
            </a:endParaRPr>
          </a:p>
          <a:p>
            <a:pPr indent="-304800" lvl="0" marL="457200" rtl="0" algn="just">
              <a:lnSpc>
                <a:spcPct val="150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2) Tumor-only (additional filtering by functional significance by Functotator is recommended)</a:t>
            </a:r>
            <a:endParaRPr sz="1200">
              <a:solidFill>
                <a:schemeClr val="dk1"/>
              </a:solidFill>
              <a:latin typeface="Open Sans"/>
              <a:ea typeface="Open Sans"/>
              <a:cs typeface="Open Sans"/>
              <a:sym typeface="Open Sans"/>
            </a:endParaRPr>
          </a:p>
          <a:p>
            <a:pPr indent="-304800" lvl="0" marL="457200" rtl="0" algn="just">
              <a:lnSpc>
                <a:spcPct val="150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3) Mitochondrial</a:t>
            </a:r>
            <a:endParaRPr sz="1200">
              <a:solidFill>
                <a:schemeClr val="dk1"/>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30"/>
          <p:cNvPicPr preferRelativeResize="0"/>
          <p:nvPr/>
        </p:nvPicPr>
        <p:blipFill rotWithShape="1">
          <a:blip r:embed="rId3">
            <a:alphaModFix/>
          </a:blip>
          <a:srcRect b="56655" l="0" r="0" t="0"/>
          <a:stretch/>
        </p:blipFill>
        <p:spPr>
          <a:xfrm>
            <a:off x="597150" y="1057150"/>
            <a:ext cx="5712702" cy="897575"/>
          </a:xfrm>
          <a:prstGeom prst="rect">
            <a:avLst/>
          </a:prstGeom>
          <a:noFill/>
          <a:ln>
            <a:noFill/>
          </a:ln>
        </p:spPr>
      </p:pic>
      <p:pic>
        <p:nvPicPr>
          <p:cNvPr id="190" name="Google Shape;190;p30"/>
          <p:cNvPicPr preferRelativeResize="0"/>
          <p:nvPr/>
        </p:nvPicPr>
        <p:blipFill>
          <a:blip r:embed="rId4">
            <a:alphaModFix/>
          </a:blip>
          <a:stretch>
            <a:fillRect/>
          </a:stretch>
        </p:blipFill>
        <p:spPr>
          <a:xfrm>
            <a:off x="1650700" y="2107650"/>
            <a:ext cx="6518077" cy="2908949"/>
          </a:xfrm>
          <a:prstGeom prst="rect">
            <a:avLst/>
          </a:prstGeom>
          <a:noFill/>
          <a:ln>
            <a:noFill/>
          </a:ln>
        </p:spPr>
      </p:pic>
      <p:sp>
        <p:nvSpPr>
          <p:cNvPr id="191" name="Google Shape;191;p30"/>
          <p:cNvSpPr txBox="1"/>
          <p:nvPr>
            <p:ph type="title"/>
          </p:nvPr>
        </p:nvSpPr>
        <p:spPr>
          <a:xfrm>
            <a:off x="377875" y="2415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600">
                <a:latin typeface="PT Sans Narrow"/>
                <a:ea typeface="PT Sans Narrow"/>
                <a:cs typeface="PT Sans Narrow"/>
                <a:sym typeface="PT Sans Narrow"/>
              </a:rPr>
              <a:t>Sentieon genomics tools</a:t>
            </a:r>
            <a:r>
              <a:rPr b="1" lang="en" sz="3600">
                <a:latin typeface="PT Sans Narrow"/>
                <a:ea typeface="PT Sans Narrow"/>
                <a:cs typeface="PT Sans Narrow"/>
                <a:sym typeface="PT Sans Narrow"/>
              </a:rPr>
              <a:t> (commercial)</a:t>
            </a:r>
            <a:endParaRPr b="1" sz="3600">
              <a:latin typeface="PT Sans Narrow"/>
              <a:ea typeface="PT Sans Narrow"/>
              <a:cs typeface="PT Sans Narrow"/>
              <a:sym typeface="PT Sans Narrow"/>
            </a:endParaRPr>
          </a:p>
        </p:txBody>
      </p:sp>
      <p:sp>
        <p:nvSpPr>
          <p:cNvPr id="192" name="Google Shape;192;p30"/>
          <p:cNvSpPr/>
          <p:nvPr/>
        </p:nvSpPr>
        <p:spPr>
          <a:xfrm>
            <a:off x="1709850" y="3270425"/>
            <a:ext cx="6395400" cy="572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0"/>
          <p:cNvSpPr txBox="1"/>
          <p:nvPr/>
        </p:nvSpPr>
        <p:spPr>
          <a:xfrm>
            <a:off x="6547900" y="1155775"/>
            <a:ext cx="1999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Source Sans Pro"/>
                <a:ea typeface="Source Sans Pro"/>
                <a:cs typeface="Source Sans Pro"/>
                <a:sym typeface="Source Sans Pro"/>
                <a:hlinkClick r:id="rId5"/>
              </a:rPr>
              <a:t>Kendig et al. 2019, Front. Genet</a:t>
            </a:r>
            <a:endParaRPr i="1" sz="900">
              <a:solidFill>
                <a:srgbClr val="333333"/>
              </a:solidFill>
              <a:latin typeface="Source Sans Pro"/>
              <a:ea typeface="Source Sans Pro"/>
              <a:cs typeface="Source Sans Pro"/>
              <a:sym typeface="Source Sans Pro"/>
            </a:endParaRPr>
          </a:p>
        </p:txBody>
      </p:sp>
      <p:sp>
        <p:nvSpPr>
          <p:cNvPr id="194" name="Google Shape;194;p30"/>
          <p:cNvSpPr txBox="1"/>
          <p:nvPr/>
        </p:nvSpPr>
        <p:spPr>
          <a:xfrm>
            <a:off x="6547900" y="1494475"/>
            <a:ext cx="2361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Source Sans Pro"/>
                <a:ea typeface="Source Sans Pro"/>
                <a:cs typeface="Source Sans Pro"/>
                <a:sym typeface="Source Sans Pro"/>
                <a:hlinkClick r:id="rId6"/>
              </a:rPr>
              <a:t>https://www.sentieon.com/</a:t>
            </a:r>
            <a:endParaRPr sz="1000">
              <a:latin typeface="Source Sans Pro"/>
              <a:ea typeface="Source Sans Pro"/>
              <a:cs typeface="Source Sans Pro"/>
              <a:sym typeface="Source Sans Pr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1437475" y="-43331"/>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n" sz="3600">
                <a:latin typeface="PT Sans Narrow"/>
                <a:ea typeface="PT Sans Narrow"/>
                <a:cs typeface="PT Sans Narrow"/>
                <a:sym typeface="PT Sans Narrow"/>
              </a:rPr>
              <a:t>Popular</a:t>
            </a:r>
            <a:r>
              <a:rPr b="1" lang="en" sz="3600">
                <a:latin typeface="PT Sans Narrow"/>
                <a:ea typeface="PT Sans Narrow"/>
                <a:cs typeface="PT Sans Narrow"/>
                <a:sym typeface="PT Sans Narrow"/>
              </a:rPr>
              <a:t> somatic </a:t>
            </a:r>
            <a:r>
              <a:rPr b="1" lang="en" sz="3600">
                <a:latin typeface="PT Sans Narrow"/>
                <a:ea typeface="PT Sans Narrow"/>
                <a:cs typeface="PT Sans Narrow"/>
                <a:sym typeface="PT Sans Narrow"/>
              </a:rPr>
              <a:t>SNV/</a:t>
            </a:r>
            <a:r>
              <a:rPr b="1" lang="en" sz="3600">
                <a:latin typeface="PT Sans Narrow"/>
                <a:ea typeface="PT Sans Narrow"/>
                <a:cs typeface="PT Sans Narrow"/>
                <a:sym typeface="PT Sans Narrow"/>
              </a:rPr>
              <a:t>Indel</a:t>
            </a:r>
            <a:r>
              <a:rPr b="1" lang="en" sz="3600">
                <a:latin typeface="PT Sans Narrow"/>
                <a:ea typeface="PT Sans Narrow"/>
                <a:cs typeface="PT Sans Narrow"/>
                <a:sym typeface="PT Sans Narrow"/>
              </a:rPr>
              <a:t> </a:t>
            </a:r>
            <a:r>
              <a:rPr b="1" lang="en" sz="3600">
                <a:latin typeface="PT Sans Narrow"/>
                <a:ea typeface="PT Sans Narrow"/>
                <a:cs typeface="PT Sans Narrow"/>
                <a:sym typeface="PT Sans Narrow"/>
              </a:rPr>
              <a:t>callers</a:t>
            </a:r>
            <a:r>
              <a:rPr b="1" lang="en" sz="3600">
                <a:latin typeface="PT Sans Narrow"/>
                <a:ea typeface="PT Sans Narrow"/>
                <a:cs typeface="PT Sans Narrow"/>
                <a:sym typeface="PT Sans Narrow"/>
              </a:rPr>
              <a:t> </a:t>
            </a:r>
            <a:endParaRPr b="1" sz="3600">
              <a:latin typeface="PT Sans Narrow"/>
              <a:ea typeface="PT Sans Narrow"/>
              <a:cs typeface="PT Sans Narrow"/>
              <a:sym typeface="PT Sans Narrow"/>
            </a:endParaRPr>
          </a:p>
        </p:txBody>
      </p:sp>
      <p:graphicFrame>
        <p:nvGraphicFramePr>
          <p:cNvPr id="200" name="Google Shape;200;p31"/>
          <p:cNvGraphicFramePr/>
          <p:nvPr/>
        </p:nvGraphicFramePr>
        <p:xfrm>
          <a:off x="354338" y="950875"/>
          <a:ext cx="3000000" cy="3000000"/>
        </p:xfrm>
        <a:graphic>
          <a:graphicData uri="http://schemas.openxmlformats.org/drawingml/2006/table">
            <a:tbl>
              <a:tblPr>
                <a:noFill/>
                <a:tableStyleId>{B3C826BE-F490-429F-A674-5786B83DEA92}</a:tableStyleId>
              </a:tblPr>
              <a:tblGrid>
                <a:gridCol w="1134275"/>
                <a:gridCol w="948400"/>
                <a:gridCol w="1808475"/>
                <a:gridCol w="1121500"/>
              </a:tblGrid>
              <a:tr h="480625">
                <a:tc>
                  <a:txBody>
                    <a:bodyPr/>
                    <a:lstStyle/>
                    <a:p>
                      <a:pPr indent="0" lvl="0" marL="0" rtl="0" algn="l">
                        <a:spcBef>
                          <a:spcPts val="0"/>
                        </a:spcBef>
                        <a:spcAft>
                          <a:spcPts val="0"/>
                        </a:spcAft>
                        <a:buNone/>
                      </a:pPr>
                      <a:r>
                        <a:rPr b="1" lang="en" sz="1000">
                          <a:solidFill>
                            <a:schemeClr val="dk2"/>
                          </a:solidFill>
                          <a:latin typeface="Source Sans Pro"/>
                          <a:ea typeface="Source Sans Pro"/>
                          <a:cs typeface="Source Sans Pro"/>
                          <a:sym typeface="Source Sans Pro"/>
                        </a:rPr>
                        <a:t>Name</a:t>
                      </a:r>
                      <a:endParaRPr b="1" sz="1000">
                        <a:solidFill>
                          <a:schemeClr val="dk2"/>
                        </a:solidFill>
                        <a:latin typeface="Source Sans Pro"/>
                        <a:ea typeface="Source Sans Pro"/>
                        <a:cs typeface="Source Sans Pro"/>
                        <a:sym typeface="Source Sans Pro"/>
                      </a:endParaRPr>
                    </a:p>
                  </a:txBody>
                  <a:tcPr marT="91425" marB="91425" marR="91425" marL="91425">
                    <a:solidFill>
                      <a:srgbClr val="EFEFEF"/>
                    </a:solidFill>
                  </a:tcPr>
                </a:tc>
                <a:tc>
                  <a:txBody>
                    <a:bodyPr/>
                    <a:lstStyle/>
                    <a:p>
                      <a:pPr indent="0" lvl="0" marL="0" rtl="0" algn="l">
                        <a:spcBef>
                          <a:spcPts val="0"/>
                        </a:spcBef>
                        <a:spcAft>
                          <a:spcPts val="0"/>
                        </a:spcAft>
                        <a:buNone/>
                      </a:pPr>
                      <a:r>
                        <a:rPr b="1" lang="en" sz="1000">
                          <a:solidFill>
                            <a:schemeClr val="dk2"/>
                          </a:solidFill>
                          <a:latin typeface="Source Sans Pro"/>
                          <a:ea typeface="Source Sans Pro"/>
                          <a:cs typeface="Source Sans Pro"/>
                          <a:sym typeface="Source Sans Pro"/>
                        </a:rPr>
                        <a:t>Types of detection</a:t>
                      </a:r>
                      <a:endParaRPr b="1" sz="1000">
                        <a:solidFill>
                          <a:schemeClr val="dk2"/>
                        </a:solidFill>
                        <a:latin typeface="Source Sans Pro"/>
                        <a:ea typeface="Source Sans Pro"/>
                        <a:cs typeface="Source Sans Pro"/>
                        <a:sym typeface="Source Sans Pro"/>
                      </a:endParaRPr>
                    </a:p>
                  </a:txBody>
                  <a:tcPr marT="91425" marB="91425" marR="91425" marL="91425">
                    <a:solidFill>
                      <a:srgbClr val="EFEFEF"/>
                    </a:solidFill>
                  </a:tcPr>
                </a:tc>
                <a:tc>
                  <a:txBody>
                    <a:bodyPr/>
                    <a:lstStyle/>
                    <a:p>
                      <a:pPr indent="0" lvl="0" marL="0" rtl="0" algn="l">
                        <a:spcBef>
                          <a:spcPts val="0"/>
                        </a:spcBef>
                        <a:spcAft>
                          <a:spcPts val="0"/>
                        </a:spcAft>
                        <a:buNone/>
                      </a:pPr>
                      <a:r>
                        <a:rPr b="1" lang="en" sz="1000">
                          <a:solidFill>
                            <a:schemeClr val="dk2"/>
                          </a:solidFill>
                          <a:latin typeface="Source Sans Pro"/>
                          <a:ea typeface="Source Sans Pro"/>
                          <a:cs typeface="Source Sans Pro"/>
                          <a:sym typeface="Source Sans Pro"/>
                        </a:rPr>
                        <a:t>Paired Normal Requirement</a:t>
                      </a:r>
                      <a:endParaRPr b="1" sz="1000">
                        <a:solidFill>
                          <a:schemeClr val="dk2"/>
                        </a:solidFill>
                        <a:latin typeface="Source Sans Pro"/>
                        <a:ea typeface="Source Sans Pro"/>
                        <a:cs typeface="Source Sans Pro"/>
                        <a:sym typeface="Source Sans Pro"/>
                      </a:endParaRPr>
                    </a:p>
                  </a:txBody>
                  <a:tcPr marT="91425" marB="91425" marR="91425" marL="91425">
                    <a:solidFill>
                      <a:srgbClr val="EFEFEF"/>
                    </a:solidFill>
                  </a:tcPr>
                </a:tc>
                <a:tc>
                  <a:txBody>
                    <a:bodyPr/>
                    <a:lstStyle/>
                    <a:p>
                      <a:pPr indent="0" lvl="0" marL="0" rtl="0" algn="l">
                        <a:spcBef>
                          <a:spcPts val="0"/>
                        </a:spcBef>
                        <a:spcAft>
                          <a:spcPts val="0"/>
                        </a:spcAft>
                        <a:buNone/>
                      </a:pPr>
                      <a:r>
                        <a:rPr b="1" lang="en" sz="1000">
                          <a:solidFill>
                            <a:schemeClr val="dk2"/>
                          </a:solidFill>
                          <a:latin typeface="Source Sans Pro"/>
                          <a:ea typeface="Source Sans Pro"/>
                          <a:cs typeface="Source Sans Pro"/>
                          <a:sym typeface="Source Sans Pro"/>
                        </a:rPr>
                        <a:t>Panel of Normals (PoN)</a:t>
                      </a:r>
                      <a:endParaRPr b="1" sz="1000">
                        <a:solidFill>
                          <a:schemeClr val="dk2"/>
                        </a:solidFill>
                        <a:latin typeface="Source Sans Pro"/>
                        <a:ea typeface="Source Sans Pro"/>
                        <a:cs typeface="Source Sans Pro"/>
                        <a:sym typeface="Source Sans Pro"/>
                      </a:endParaRPr>
                    </a:p>
                  </a:txBody>
                  <a:tcPr marT="91425" marB="91425" marR="91425" marL="91425">
                    <a:solidFill>
                      <a:srgbClr val="EFEFEF"/>
                    </a:solidFill>
                  </a:tcPr>
                </a:tc>
              </a:tr>
              <a:tr h="480625">
                <a:tc>
                  <a:txBody>
                    <a:bodyPr/>
                    <a:lstStyle/>
                    <a:p>
                      <a:pPr indent="0" lvl="0" marL="0" rtl="0" algn="l">
                        <a:spcBef>
                          <a:spcPts val="0"/>
                        </a:spcBef>
                        <a:spcAft>
                          <a:spcPts val="0"/>
                        </a:spcAft>
                        <a:buNone/>
                      </a:pPr>
                      <a:r>
                        <a:rPr b="1" lang="en" sz="1000">
                          <a:solidFill>
                            <a:schemeClr val="dk2"/>
                          </a:solidFill>
                          <a:latin typeface="Source Sans Pro"/>
                          <a:ea typeface="Source Sans Pro"/>
                          <a:cs typeface="Source Sans Pro"/>
                          <a:sym typeface="Source Sans Pro"/>
                        </a:rPr>
                        <a:t>MuTect2</a:t>
                      </a:r>
                      <a:r>
                        <a:rPr b="1" baseline="30000" lang="en" sz="1000">
                          <a:solidFill>
                            <a:schemeClr val="dk2"/>
                          </a:solidFill>
                          <a:latin typeface="Source Sans Pro"/>
                          <a:ea typeface="Source Sans Pro"/>
                          <a:cs typeface="Source Sans Pro"/>
                          <a:sym typeface="Source Sans Pro"/>
                        </a:rPr>
                        <a:t>1</a:t>
                      </a:r>
                      <a:endParaRPr b="1" sz="1000">
                        <a:solidFill>
                          <a:schemeClr val="dk2"/>
                        </a:solidFill>
                        <a:latin typeface="Source Sans Pro"/>
                        <a:ea typeface="Source Sans Pro"/>
                        <a:cs typeface="Source Sans Pro"/>
                        <a:sym typeface="Source Sans Pro"/>
                      </a:endParaRPr>
                    </a:p>
                  </a:txBody>
                  <a:tcPr marT="91425" marB="91425" marR="91425" marL="91425">
                    <a:solidFill>
                      <a:srgbClr val="EFEFEF"/>
                    </a:solidFill>
                  </a:tcPr>
                </a:tc>
                <a:tc>
                  <a:txBody>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SNVs, Indels</a:t>
                      </a:r>
                      <a:endParaRPr sz="1000">
                        <a:solidFill>
                          <a:schemeClr val="dk2"/>
                        </a:solidFill>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000">
                          <a:solidFill>
                            <a:srgbClr val="FF0000"/>
                          </a:solidFill>
                          <a:latin typeface="Source Sans Pro"/>
                          <a:ea typeface="Source Sans Pro"/>
                          <a:cs typeface="Source Sans Pro"/>
                          <a:sym typeface="Source Sans Pro"/>
                        </a:rPr>
                        <a:t>Somatic t</a:t>
                      </a:r>
                      <a:r>
                        <a:rPr lang="en" sz="1000">
                          <a:solidFill>
                            <a:srgbClr val="FF0000"/>
                          </a:solidFill>
                          <a:latin typeface="Source Sans Pro"/>
                          <a:ea typeface="Source Sans Pro"/>
                          <a:cs typeface="Source Sans Pro"/>
                          <a:sym typeface="Source Sans Pro"/>
                        </a:rPr>
                        <a:t>umor-only possible using PoN</a:t>
                      </a:r>
                      <a:endParaRPr sz="1000">
                        <a:solidFill>
                          <a:srgbClr val="FF0000"/>
                        </a:solidFill>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Supported</a:t>
                      </a:r>
                      <a:endParaRPr sz="1000">
                        <a:solidFill>
                          <a:schemeClr val="dk2"/>
                        </a:solidFill>
                        <a:latin typeface="Source Sans Pro"/>
                        <a:ea typeface="Source Sans Pro"/>
                        <a:cs typeface="Source Sans Pro"/>
                        <a:sym typeface="Source Sans Pro"/>
                      </a:endParaRPr>
                    </a:p>
                  </a:txBody>
                  <a:tcPr marT="91425" marB="91425" marR="91425" marL="91425"/>
                </a:tc>
              </a:tr>
              <a:tr h="343300">
                <a:tc>
                  <a:txBody>
                    <a:bodyPr/>
                    <a:lstStyle/>
                    <a:p>
                      <a:pPr indent="0" lvl="0" marL="0" rtl="0" algn="l">
                        <a:spcBef>
                          <a:spcPts val="0"/>
                        </a:spcBef>
                        <a:spcAft>
                          <a:spcPts val="0"/>
                        </a:spcAft>
                        <a:buNone/>
                      </a:pPr>
                      <a:r>
                        <a:rPr b="1" lang="en" sz="1000">
                          <a:solidFill>
                            <a:schemeClr val="dk2"/>
                          </a:solidFill>
                          <a:latin typeface="Source Sans Pro"/>
                          <a:ea typeface="Source Sans Pro"/>
                          <a:cs typeface="Source Sans Pro"/>
                          <a:sym typeface="Source Sans Pro"/>
                        </a:rPr>
                        <a:t>VarScan2</a:t>
                      </a:r>
                      <a:r>
                        <a:rPr b="1" baseline="30000" lang="en" sz="1000">
                          <a:solidFill>
                            <a:schemeClr val="dk2"/>
                          </a:solidFill>
                          <a:latin typeface="Source Sans Pro"/>
                          <a:ea typeface="Source Sans Pro"/>
                          <a:cs typeface="Source Sans Pro"/>
                          <a:sym typeface="Source Sans Pro"/>
                        </a:rPr>
                        <a:t>2</a:t>
                      </a:r>
                      <a:endParaRPr b="1" sz="1000">
                        <a:solidFill>
                          <a:schemeClr val="dk2"/>
                        </a:solidFill>
                        <a:latin typeface="Source Sans Pro"/>
                        <a:ea typeface="Source Sans Pro"/>
                        <a:cs typeface="Source Sans Pro"/>
                        <a:sym typeface="Source Sans Pro"/>
                      </a:endParaRPr>
                    </a:p>
                  </a:txBody>
                  <a:tcPr marT="91425" marB="91425" marR="91425" marL="91425">
                    <a:solidFill>
                      <a:srgbClr val="EFEFEF"/>
                    </a:solidFill>
                  </a:tcPr>
                </a:tc>
                <a:tc>
                  <a:txBody>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SNVs, Indels</a:t>
                      </a:r>
                      <a:endParaRPr sz="1000">
                        <a:solidFill>
                          <a:schemeClr val="dk2"/>
                        </a:solidFill>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Required for somatic filtering</a:t>
                      </a:r>
                      <a:endParaRPr sz="1000">
                        <a:solidFill>
                          <a:schemeClr val="dk2"/>
                        </a:solidFill>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No</a:t>
                      </a:r>
                      <a:endParaRPr sz="1000">
                        <a:solidFill>
                          <a:schemeClr val="dk2"/>
                        </a:solidFill>
                        <a:latin typeface="Source Sans Pro"/>
                        <a:ea typeface="Source Sans Pro"/>
                        <a:cs typeface="Source Sans Pro"/>
                        <a:sym typeface="Source Sans Pro"/>
                      </a:endParaRPr>
                    </a:p>
                  </a:txBody>
                  <a:tcPr marT="91425" marB="91425" marR="91425" marL="91425"/>
                </a:tc>
              </a:tr>
              <a:tr h="343300">
                <a:tc>
                  <a:txBody>
                    <a:bodyPr/>
                    <a:lstStyle/>
                    <a:p>
                      <a:pPr indent="0" lvl="0" marL="0" rtl="0" algn="l">
                        <a:spcBef>
                          <a:spcPts val="0"/>
                        </a:spcBef>
                        <a:spcAft>
                          <a:spcPts val="0"/>
                        </a:spcAft>
                        <a:buNone/>
                      </a:pPr>
                      <a:r>
                        <a:rPr b="1" lang="en" sz="1000">
                          <a:solidFill>
                            <a:schemeClr val="dk2"/>
                          </a:solidFill>
                          <a:latin typeface="Source Sans Pro"/>
                          <a:ea typeface="Source Sans Pro"/>
                          <a:cs typeface="Source Sans Pro"/>
                          <a:sym typeface="Source Sans Pro"/>
                        </a:rPr>
                        <a:t>Strelka</a:t>
                      </a:r>
                      <a:r>
                        <a:rPr b="1" baseline="30000" lang="en" sz="1000">
                          <a:solidFill>
                            <a:schemeClr val="dk2"/>
                          </a:solidFill>
                          <a:latin typeface="Source Sans Pro"/>
                          <a:ea typeface="Source Sans Pro"/>
                          <a:cs typeface="Source Sans Pro"/>
                          <a:sym typeface="Source Sans Pro"/>
                        </a:rPr>
                        <a:t>3</a:t>
                      </a:r>
                      <a:endParaRPr b="1" sz="1000">
                        <a:solidFill>
                          <a:schemeClr val="dk2"/>
                        </a:solidFill>
                        <a:latin typeface="Source Sans Pro"/>
                        <a:ea typeface="Source Sans Pro"/>
                        <a:cs typeface="Source Sans Pro"/>
                        <a:sym typeface="Source Sans Pro"/>
                      </a:endParaRPr>
                    </a:p>
                  </a:txBody>
                  <a:tcPr marT="91425" marB="91425" marR="91425" marL="91425">
                    <a:solidFill>
                      <a:srgbClr val="EFEFEF"/>
                    </a:solidFill>
                  </a:tcPr>
                </a:tc>
                <a:tc>
                  <a:txBody>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SNVs, Indels</a:t>
                      </a:r>
                      <a:endParaRPr sz="1000">
                        <a:solidFill>
                          <a:schemeClr val="dk2"/>
                        </a:solidFill>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Required</a:t>
                      </a:r>
                      <a:endParaRPr sz="1000">
                        <a:solidFill>
                          <a:schemeClr val="dk2"/>
                        </a:solidFill>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No</a:t>
                      </a:r>
                      <a:endParaRPr sz="1000">
                        <a:solidFill>
                          <a:schemeClr val="dk2"/>
                        </a:solidFill>
                        <a:latin typeface="Source Sans Pro"/>
                        <a:ea typeface="Source Sans Pro"/>
                        <a:cs typeface="Source Sans Pro"/>
                        <a:sym typeface="Source Sans Pro"/>
                      </a:endParaRPr>
                    </a:p>
                  </a:txBody>
                  <a:tcPr marT="91425" marB="91425" marR="91425" marL="91425"/>
                </a:tc>
              </a:tr>
              <a:tr h="343300">
                <a:tc>
                  <a:txBody>
                    <a:bodyPr/>
                    <a:lstStyle/>
                    <a:p>
                      <a:pPr indent="0" lvl="0" marL="0" rtl="0" algn="l">
                        <a:spcBef>
                          <a:spcPts val="0"/>
                        </a:spcBef>
                        <a:spcAft>
                          <a:spcPts val="0"/>
                        </a:spcAft>
                        <a:buNone/>
                      </a:pPr>
                      <a:r>
                        <a:rPr b="1" lang="en" sz="1000">
                          <a:solidFill>
                            <a:schemeClr val="dk2"/>
                          </a:solidFill>
                          <a:latin typeface="Source Sans Pro"/>
                          <a:ea typeface="Source Sans Pro"/>
                          <a:cs typeface="Source Sans Pro"/>
                          <a:sym typeface="Source Sans Pro"/>
                        </a:rPr>
                        <a:t>CaVEman</a:t>
                      </a:r>
                      <a:r>
                        <a:rPr b="1" baseline="30000" lang="en" sz="1000">
                          <a:solidFill>
                            <a:schemeClr val="dk2"/>
                          </a:solidFill>
                          <a:latin typeface="Source Sans Pro"/>
                          <a:ea typeface="Source Sans Pro"/>
                          <a:cs typeface="Source Sans Pro"/>
                          <a:sym typeface="Source Sans Pro"/>
                        </a:rPr>
                        <a:t>4</a:t>
                      </a:r>
                      <a:endParaRPr b="1" baseline="30000" sz="1000">
                        <a:solidFill>
                          <a:schemeClr val="dk2"/>
                        </a:solidFill>
                        <a:latin typeface="Source Sans Pro"/>
                        <a:ea typeface="Source Sans Pro"/>
                        <a:cs typeface="Source Sans Pro"/>
                        <a:sym typeface="Source Sans Pro"/>
                      </a:endParaRPr>
                    </a:p>
                  </a:txBody>
                  <a:tcPr marT="91425" marB="91425" marR="91425" marL="91425">
                    <a:solidFill>
                      <a:srgbClr val="EFEFEF"/>
                    </a:solidFill>
                  </a:tcPr>
                </a:tc>
                <a:tc>
                  <a:txBody>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SNVs</a:t>
                      </a:r>
                      <a:endParaRPr sz="1000">
                        <a:solidFill>
                          <a:schemeClr val="dk2"/>
                        </a:solidFill>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Required</a:t>
                      </a:r>
                      <a:endParaRPr sz="1000">
                        <a:solidFill>
                          <a:schemeClr val="dk2"/>
                        </a:solidFill>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Supported</a:t>
                      </a:r>
                      <a:endParaRPr sz="1000">
                        <a:solidFill>
                          <a:schemeClr val="dk2"/>
                        </a:solidFill>
                        <a:latin typeface="Source Sans Pro"/>
                        <a:ea typeface="Source Sans Pro"/>
                        <a:cs typeface="Source Sans Pro"/>
                        <a:sym typeface="Source Sans Pro"/>
                      </a:endParaRPr>
                    </a:p>
                  </a:txBody>
                  <a:tcPr marT="91425" marB="91425" marR="91425" marL="91425"/>
                </a:tc>
              </a:tr>
              <a:tr h="343300">
                <a:tc>
                  <a:txBody>
                    <a:bodyPr/>
                    <a:lstStyle/>
                    <a:p>
                      <a:pPr indent="0" lvl="0" marL="0" rtl="0" algn="l">
                        <a:spcBef>
                          <a:spcPts val="0"/>
                        </a:spcBef>
                        <a:spcAft>
                          <a:spcPts val="0"/>
                        </a:spcAft>
                        <a:buNone/>
                      </a:pPr>
                      <a:r>
                        <a:rPr b="1" lang="en" sz="1000">
                          <a:solidFill>
                            <a:schemeClr val="dk2"/>
                          </a:solidFill>
                          <a:latin typeface="Source Sans Pro"/>
                          <a:ea typeface="Source Sans Pro"/>
                          <a:cs typeface="Source Sans Pro"/>
                          <a:sym typeface="Source Sans Pro"/>
                        </a:rPr>
                        <a:t>LoFreq</a:t>
                      </a:r>
                      <a:r>
                        <a:rPr b="1" baseline="30000" lang="en" sz="1000">
                          <a:solidFill>
                            <a:schemeClr val="dk2"/>
                          </a:solidFill>
                          <a:latin typeface="Source Sans Pro"/>
                          <a:ea typeface="Source Sans Pro"/>
                          <a:cs typeface="Source Sans Pro"/>
                          <a:sym typeface="Source Sans Pro"/>
                        </a:rPr>
                        <a:t>5</a:t>
                      </a:r>
                      <a:endParaRPr b="1" sz="1000">
                        <a:solidFill>
                          <a:schemeClr val="dk2"/>
                        </a:solidFill>
                        <a:latin typeface="Source Sans Pro"/>
                        <a:ea typeface="Source Sans Pro"/>
                        <a:cs typeface="Source Sans Pro"/>
                        <a:sym typeface="Source Sans Pro"/>
                      </a:endParaRPr>
                    </a:p>
                  </a:txBody>
                  <a:tcPr marT="91425" marB="91425" marR="91425" marL="91425">
                    <a:solidFill>
                      <a:srgbClr val="EFEFEF"/>
                    </a:solidFill>
                  </a:tcPr>
                </a:tc>
                <a:tc>
                  <a:txBody>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SNVs, Indels</a:t>
                      </a:r>
                      <a:endParaRPr sz="1000">
                        <a:solidFill>
                          <a:schemeClr val="dk2"/>
                        </a:solidFill>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Required for somatic filtering</a:t>
                      </a:r>
                      <a:endParaRPr sz="1000">
                        <a:solidFill>
                          <a:schemeClr val="dk2"/>
                        </a:solidFill>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No</a:t>
                      </a:r>
                      <a:endParaRPr sz="1000">
                        <a:solidFill>
                          <a:schemeClr val="dk2"/>
                        </a:solidFill>
                        <a:latin typeface="Source Sans Pro"/>
                        <a:ea typeface="Source Sans Pro"/>
                        <a:cs typeface="Source Sans Pro"/>
                        <a:sym typeface="Source Sans Pro"/>
                      </a:endParaRPr>
                    </a:p>
                  </a:txBody>
                  <a:tcPr marT="91425" marB="91425" marR="91425" marL="91425"/>
                </a:tc>
              </a:tr>
              <a:tr h="343300">
                <a:tc>
                  <a:txBody>
                    <a:bodyPr/>
                    <a:lstStyle/>
                    <a:p>
                      <a:pPr indent="0" lvl="0" marL="0" rtl="0" algn="l">
                        <a:spcBef>
                          <a:spcPts val="0"/>
                        </a:spcBef>
                        <a:spcAft>
                          <a:spcPts val="0"/>
                        </a:spcAft>
                        <a:buNone/>
                      </a:pPr>
                      <a:r>
                        <a:rPr b="1" lang="en" sz="1000">
                          <a:solidFill>
                            <a:schemeClr val="dk2"/>
                          </a:solidFill>
                          <a:latin typeface="Source Sans Pro"/>
                          <a:ea typeface="Source Sans Pro"/>
                          <a:cs typeface="Source Sans Pro"/>
                          <a:sym typeface="Source Sans Pro"/>
                        </a:rPr>
                        <a:t>VarDict</a:t>
                      </a:r>
                      <a:r>
                        <a:rPr b="1" baseline="30000" lang="en" sz="1000">
                          <a:solidFill>
                            <a:schemeClr val="dk2"/>
                          </a:solidFill>
                          <a:latin typeface="Source Sans Pro"/>
                          <a:ea typeface="Source Sans Pro"/>
                          <a:cs typeface="Source Sans Pro"/>
                          <a:sym typeface="Source Sans Pro"/>
                        </a:rPr>
                        <a:t>6</a:t>
                      </a:r>
                      <a:endParaRPr b="1" sz="1000">
                        <a:solidFill>
                          <a:schemeClr val="dk2"/>
                        </a:solidFill>
                        <a:latin typeface="Source Sans Pro"/>
                        <a:ea typeface="Source Sans Pro"/>
                        <a:cs typeface="Source Sans Pro"/>
                        <a:sym typeface="Source Sans Pro"/>
                      </a:endParaRPr>
                    </a:p>
                  </a:txBody>
                  <a:tcPr marT="91425" marB="91425" marR="91425" marL="91425">
                    <a:solidFill>
                      <a:srgbClr val="EFEFEF"/>
                    </a:solidFill>
                  </a:tcPr>
                </a:tc>
                <a:tc>
                  <a:txBody>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SNVs, Indels</a:t>
                      </a:r>
                      <a:endParaRPr sz="1000">
                        <a:solidFill>
                          <a:schemeClr val="dk2"/>
                        </a:solidFill>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Required for somatic filtering</a:t>
                      </a:r>
                      <a:endParaRPr sz="1000">
                        <a:solidFill>
                          <a:schemeClr val="dk2"/>
                        </a:solidFill>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No</a:t>
                      </a:r>
                      <a:endParaRPr sz="1000">
                        <a:solidFill>
                          <a:schemeClr val="dk2"/>
                        </a:solidFill>
                        <a:latin typeface="Source Sans Pro"/>
                        <a:ea typeface="Source Sans Pro"/>
                        <a:cs typeface="Source Sans Pro"/>
                        <a:sym typeface="Source Sans Pro"/>
                      </a:endParaRPr>
                    </a:p>
                  </a:txBody>
                  <a:tcPr marT="91425" marB="91425" marR="91425" marL="91425"/>
                </a:tc>
              </a:tr>
              <a:tr h="343300">
                <a:tc>
                  <a:txBody>
                    <a:bodyPr/>
                    <a:lstStyle/>
                    <a:p>
                      <a:pPr indent="0" lvl="0" marL="0" rtl="0" algn="l">
                        <a:spcBef>
                          <a:spcPts val="0"/>
                        </a:spcBef>
                        <a:spcAft>
                          <a:spcPts val="0"/>
                        </a:spcAft>
                        <a:buNone/>
                      </a:pPr>
                      <a:r>
                        <a:rPr b="1" lang="en" sz="1000">
                          <a:solidFill>
                            <a:schemeClr val="dk2"/>
                          </a:solidFill>
                          <a:latin typeface="Source Sans Pro"/>
                          <a:ea typeface="Source Sans Pro"/>
                          <a:cs typeface="Source Sans Pro"/>
                          <a:sym typeface="Source Sans Pro"/>
                        </a:rPr>
                        <a:t>MuSE</a:t>
                      </a:r>
                      <a:r>
                        <a:rPr b="1" baseline="30000" lang="en" sz="1000">
                          <a:solidFill>
                            <a:schemeClr val="dk2"/>
                          </a:solidFill>
                          <a:latin typeface="Source Sans Pro"/>
                          <a:ea typeface="Source Sans Pro"/>
                          <a:cs typeface="Source Sans Pro"/>
                          <a:sym typeface="Source Sans Pro"/>
                        </a:rPr>
                        <a:t>7</a:t>
                      </a:r>
                      <a:endParaRPr b="1" sz="1000">
                        <a:solidFill>
                          <a:schemeClr val="dk2"/>
                        </a:solidFill>
                        <a:latin typeface="Source Sans Pro"/>
                        <a:ea typeface="Source Sans Pro"/>
                        <a:cs typeface="Source Sans Pro"/>
                        <a:sym typeface="Source Sans Pro"/>
                      </a:endParaRPr>
                    </a:p>
                  </a:txBody>
                  <a:tcPr marT="91425" marB="91425" marR="91425" marL="91425">
                    <a:solidFill>
                      <a:srgbClr val="EFEFEF"/>
                    </a:solidFill>
                  </a:tcPr>
                </a:tc>
                <a:tc>
                  <a:txBody>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SNVs</a:t>
                      </a:r>
                      <a:endParaRPr sz="1000">
                        <a:solidFill>
                          <a:schemeClr val="dk2"/>
                        </a:solidFill>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Required</a:t>
                      </a:r>
                      <a:endParaRPr sz="1000">
                        <a:solidFill>
                          <a:schemeClr val="dk2"/>
                        </a:solidFill>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No</a:t>
                      </a:r>
                      <a:endParaRPr sz="1000">
                        <a:solidFill>
                          <a:schemeClr val="dk2"/>
                        </a:solidFill>
                        <a:latin typeface="Source Sans Pro"/>
                        <a:ea typeface="Source Sans Pro"/>
                        <a:cs typeface="Source Sans Pro"/>
                        <a:sym typeface="Source Sans Pro"/>
                      </a:endParaRPr>
                    </a:p>
                  </a:txBody>
                  <a:tcPr marT="91425" marB="91425" marR="91425" marL="91425"/>
                </a:tc>
              </a:tr>
              <a:tr h="617950">
                <a:tc>
                  <a:txBody>
                    <a:bodyPr/>
                    <a:lstStyle/>
                    <a:p>
                      <a:pPr indent="0" lvl="0" marL="0" rtl="0" algn="l">
                        <a:spcBef>
                          <a:spcPts val="0"/>
                        </a:spcBef>
                        <a:spcAft>
                          <a:spcPts val="0"/>
                        </a:spcAft>
                        <a:buNone/>
                      </a:pPr>
                      <a:r>
                        <a:rPr b="1" lang="en" sz="1000">
                          <a:solidFill>
                            <a:schemeClr val="dk2"/>
                          </a:solidFill>
                          <a:latin typeface="Source Sans Pro"/>
                          <a:ea typeface="Source Sans Pro"/>
                          <a:cs typeface="Source Sans Pro"/>
                          <a:sym typeface="Source Sans Pro"/>
                        </a:rPr>
                        <a:t>TnScope/TnSeq (Sentieon, commercial)</a:t>
                      </a:r>
                      <a:r>
                        <a:rPr b="1" baseline="30000" lang="en" sz="1000">
                          <a:solidFill>
                            <a:schemeClr val="dk2"/>
                          </a:solidFill>
                          <a:latin typeface="Source Sans Pro"/>
                          <a:ea typeface="Source Sans Pro"/>
                          <a:cs typeface="Source Sans Pro"/>
                          <a:sym typeface="Source Sans Pro"/>
                        </a:rPr>
                        <a:t>8</a:t>
                      </a:r>
                      <a:endParaRPr b="1" sz="1000">
                        <a:solidFill>
                          <a:schemeClr val="dk2"/>
                        </a:solidFill>
                        <a:latin typeface="Source Sans Pro"/>
                        <a:ea typeface="Source Sans Pro"/>
                        <a:cs typeface="Source Sans Pro"/>
                        <a:sym typeface="Source Sans Pro"/>
                      </a:endParaRPr>
                    </a:p>
                  </a:txBody>
                  <a:tcPr marT="91425" marB="91425" marR="91425" marL="91425">
                    <a:solidFill>
                      <a:srgbClr val="EFEFEF"/>
                    </a:solidFill>
                  </a:tcPr>
                </a:tc>
                <a:tc>
                  <a:txBody>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SNVs, Indels</a:t>
                      </a:r>
                      <a:endParaRPr sz="1000">
                        <a:solidFill>
                          <a:schemeClr val="dk2"/>
                        </a:solidFill>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lang="en" sz="1000">
                          <a:solidFill>
                            <a:srgbClr val="FF0000"/>
                          </a:solidFill>
                          <a:latin typeface="Source Sans Pro"/>
                          <a:ea typeface="Source Sans Pro"/>
                          <a:cs typeface="Source Sans Pro"/>
                          <a:sym typeface="Source Sans Pro"/>
                        </a:rPr>
                        <a:t>Somatic tumor-only possible using PoN</a:t>
                      </a:r>
                      <a:endParaRPr sz="1000">
                        <a:solidFill>
                          <a:srgbClr val="FF0000"/>
                        </a:solidFill>
                        <a:latin typeface="Source Sans Pro"/>
                        <a:ea typeface="Source Sans Pro"/>
                        <a:cs typeface="Source Sans Pro"/>
                        <a:sym typeface="Source Sans Pr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2"/>
                          </a:solidFill>
                          <a:latin typeface="Source Sans Pro"/>
                          <a:ea typeface="Source Sans Pro"/>
                          <a:cs typeface="Source Sans Pro"/>
                          <a:sym typeface="Source Sans Pro"/>
                        </a:rPr>
                        <a:t>Supported</a:t>
                      </a:r>
                      <a:endParaRPr sz="1000">
                        <a:solidFill>
                          <a:schemeClr val="dk2"/>
                        </a:solidFill>
                        <a:latin typeface="Source Sans Pro"/>
                        <a:ea typeface="Source Sans Pro"/>
                        <a:cs typeface="Source Sans Pro"/>
                        <a:sym typeface="Source Sans Pro"/>
                      </a:endParaRPr>
                    </a:p>
                  </a:txBody>
                  <a:tcPr marT="91425" marB="91425" marR="91425" marL="91425">
                    <a:lnB cap="flat" cmpd="sng" w="9525">
                      <a:solidFill>
                        <a:srgbClr val="9E9E9E"/>
                      </a:solidFill>
                      <a:prstDash val="solid"/>
                      <a:round/>
                      <a:headEnd len="sm" w="sm" type="none"/>
                      <a:tailEnd len="sm" w="sm" type="none"/>
                    </a:lnB>
                  </a:tcPr>
                </a:tc>
              </a:tr>
              <a:tr h="343300">
                <a:tc>
                  <a:txBody>
                    <a:bodyPr/>
                    <a:lstStyle/>
                    <a:p>
                      <a:pPr indent="0" lvl="0" marL="0" rtl="0" algn="l">
                        <a:spcBef>
                          <a:spcPts val="0"/>
                        </a:spcBef>
                        <a:spcAft>
                          <a:spcPts val="0"/>
                        </a:spcAft>
                        <a:buNone/>
                      </a:pPr>
                      <a:r>
                        <a:rPr b="1" lang="en" sz="1000">
                          <a:solidFill>
                            <a:schemeClr val="dk2"/>
                          </a:solidFill>
                          <a:latin typeface="Source Sans Pro"/>
                          <a:ea typeface="Source Sans Pro"/>
                          <a:cs typeface="Source Sans Pro"/>
                          <a:sym typeface="Source Sans Pro"/>
                        </a:rPr>
                        <a:t>NeuSomatic</a:t>
                      </a:r>
                      <a:r>
                        <a:rPr b="1" baseline="30000" lang="en" sz="1000">
                          <a:solidFill>
                            <a:schemeClr val="dk2"/>
                          </a:solidFill>
                          <a:latin typeface="Source Sans Pro"/>
                          <a:ea typeface="Source Sans Pro"/>
                          <a:cs typeface="Source Sans Pro"/>
                          <a:sym typeface="Source Sans Pro"/>
                        </a:rPr>
                        <a:t>9</a:t>
                      </a:r>
                      <a:endParaRPr b="1" sz="1000">
                        <a:solidFill>
                          <a:schemeClr val="dk2"/>
                        </a:solidFill>
                        <a:latin typeface="Source Sans Pro"/>
                        <a:ea typeface="Source Sans Pro"/>
                        <a:cs typeface="Source Sans Pro"/>
                        <a:sym typeface="Source Sans Pro"/>
                      </a:endParaRPr>
                    </a:p>
                  </a:txBody>
                  <a:tcPr marT="91425" marB="91425" marR="91425" marL="91425">
                    <a:solidFill>
                      <a:srgbClr val="EFEFEF"/>
                    </a:solidFill>
                  </a:tcPr>
                </a:tc>
                <a:tc>
                  <a:txBody>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SNVs, Indels</a:t>
                      </a:r>
                      <a:endParaRPr sz="1000">
                        <a:solidFill>
                          <a:schemeClr val="dk2"/>
                        </a:solidFill>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Required</a:t>
                      </a:r>
                      <a:endParaRPr sz="1000">
                        <a:solidFill>
                          <a:schemeClr val="dk2"/>
                        </a:solidFill>
                        <a:latin typeface="Source Sans Pro"/>
                        <a:ea typeface="Source Sans Pro"/>
                        <a:cs typeface="Source Sans Pro"/>
                        <a:sym typeface="Source Sans Pr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No</a:t>
                      </a:r>
                      <a:endParaRPr sz="1000">
                        <a:solidFill>
                          <a:schemeClr val="dk2"/>
                        </a:solidFill>
                        <a:latin typeface="Source Sans Pro"/>
                        <a:ea typeface="Source Sans Pro"/>
                        <a:cs typeface="Source Sans Pro"/>
                        <a:sym typeface="Source Sans Pr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201" name="Google Shape;201;p31"/>
          <p:cNvSpPr txBox="1"/>
          <p:nvPr/>
        </p:nvSpPr>
        <p:spPr>
          <a:xfrm>
            <a:off x="5426950" y="1319825"/>
            <a:ext cx="3425100" cy="2662800"/>
          </a:xfrm>
          <a:prstGeom prst="rect">
            <a:avLst/>
          </a:prstGeom>
          <a:noFill/>
          <a:ln>
            <a:noFill/>
          </a:ln>
        </p:spPr>
        <p:txBody>
          <a:bodyPr anchorCtr="0" anchor="t" bIns="91425" lIns="91425" spcFirstLastPara="1" rIns="91425" wrap="square" tIns="91425">
            <a:spAutoFit/>
          </a:bodyPr>
          <a:lstStyle/>
          <a:p>
            <a:pPr indent="-317500" lvl="0" marL="457200" rtl="0" algn="just">
              <a:lnSpc>
                <a:spcPct val="150000"/>
              </a:lnSpc>
              <a:spcBef>
                <a:spcPts val="80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Variant callers with tumor-only modes could potentially be useful for study without matched normal (additional downstream filtering is often </a:t>
            </a:r>
            <a:r>
              <a:rPr lang="en">
                <a:solidFill>
                  <a:schemeClr val="dk1"/>
                </a:solidFill>
                <a:latin typeface="Open Sans"/>
                <a:ea typeface="Open Sans"/>
                <a:cs typeface="Open Sans"/>
                <a:sym typeface="Open Sans"/>
              </a:rPr>
              <a:t>recommended</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317500" lvl="0" marL="457200" rtl="0" algn="just">
              <a:lnSpc>
                <a:spcPct val="150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These algorithms may work with PacBio, though somatic benchmarking is lacking</a:t>
            </a:r>
            <a:endParaRPr>
              <a:solidFill>
                <a:schemeClr val="dk1"/>
              </a:solidFill>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32"/>
          <p:cNvPicPr preferRelativeResize="0"/>
          <p:nvPr/>
        </p:nvPicPr>
        <p:blipFill rotWithShape="1">
          <a:blip r:embed="rId3">
            <a:alphaModFix/>
          </a:blip>
          <a:srcRect b="0" l="3595" r="0" t="0"/>
          <a:stretch/>
        </p:blipFill>
        <p:spPr>
          <a:xfrm>
            <a:off x="520475" y="951450"/>
            <a:ext cx="3789001" cy="3822548"/>
          </a:xfrm>
          <a:prstGeom prst="rect">
            <a:avLst/>
          </a:prstGeom>
          <a:noFill/>
          <a:ln>
            <a:noFill/>
          </a:ln>
        </p:spPr>
      </p:pic>
      <p:sp>
        <p:nvSpPr>
          <p:cNvPr id="207" name="Google Shape;207;p32"/>
          <p:cNvSpPr txBox="1"/>
          <p:nvPr>
            <p:ph type="title"/>
          </p:nvPr>
        </p:nvSpPr>
        <p:spPr>
          <a:xfrm>
            <a:off x="644275" y="-146475"/>
            <a:ext cx="8276100" cy="9942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sz="3500">
                <a:latin typeface="PT Sans Narrow"/>
                <a:ea typeface="PT Sans Narrow"/>
                <a:cs typeface="PT Sans Narrow"/>
                <a:sym typeface="PT Sans Narrow"/>
              </a:rPr>
              <a:t>Benchmarking</a:t>
            </a:r>
            <a:r>
              <a:rPr b="1" lang="en" sz="3500">
                <a:latin typeface="PT Sans Narrow"/>
                <a:ea typeface="PT Sans Narrow"/>
                <a:cs typeface="PT Sans Narrow"/>
                <a:sym typeface="PT Sans Narrow"/>
              </a:rPr>
              <a:t> somatic variant callers</a:t>
            </a:r>
            <a:endParaRPr b="1" sz="3500">
              <a:latin typeface="PT Sans Narrow"/>
              <a:ea typeface="PT Sans Narrow"/>
              <a:cs typeface="PT Sans Narrow"/>
              <a:sym typeface="PT Sans Narrow"/>
            </a:endParaRPr>
          </a:p>
        </p:txBody>
      </p:sp>
      <p:sp>
        <p:nvSpPr>
          <p:cNvPr id="208" name="Google Shape;208;p32"/>
          <p:cNvSpPr txBox="1"/>
          <p:nvPr/>
        </p:nvSpPr>
        <p:spPr>
          <a:xfrm>
            <a:off x="2198775" y="4743300"/>
            <a:ext cx="97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Source Sans Pro"/>
                <a:ea typeface="Source Sans Pro"/>
                <a:cs typeface="Source Sans Pro"/>
                <a:sym typeface="Source Sans Pro"/>
              </a:rPr>
              <a:t>Recall</a:t>
            </a:r>
            <a:endParaRPr i="1">
              <a:latin typeface="Source Sans Pro"/>
              <a:ea typeface="Source Sans Pro"/>
              <a:cs typeface="Source Sans Pro"/>
              <a:sym typeface="Source Sans Pro"/>
            </a:endParaRPr>
          </a:p>
        </p:txBody>
      </p:sp>
      <p:sp>
        <p:nvSpPr>
          <p:cNvPr id="209" name="Google Shape;209;p32"/>
          <p:cNvSpPr txBox="1"/>
          <p:nvPr/>
        </p:nvSpPr>
        <p:spPr>
          <a:xfrm>
            <a:off x="4309475" y="3674100"/>
            <a:ext cx="4834500" cy="11853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Open Sans"/>
              <a:buChar char="●"/>
            </a:pPr>
            <a:r>
              <a:rPr lang="en" sz="1300">
                <a:solidFill>
                  <a:schemeClr val="dk2"/>
                </a:solidFill>
                <a:latin typeface="Open Sans"/>
                <a:ea typeface="Open Sans"/>
                <a:cs typeface="Open Sans"/>
                <a:sym typeface="Open Sans"/>
              </a:rPr>
              <a:t>Tumor</a:t>
            </a:r>
            <a:r>
              <a:rPr lang="en" sz="1300">
                <a:solidFill>
                  <a:schemeClr val="dk2"/>
                </a:solidFill>
                <a:latin typeface="Open Sans"/>
                <a:ea typeface="Open Sans"/>
                <a:cs typeface="Open Sans"/>
                <a:sym typeface="Open Sans"/>
              </a:rPr>
              <a:t> purity affects variant calling accuracy and sensitivity</a:t>
            </a:r>
            <a:endParaRPr sz="1300">
              <a:solidFill>
                <a:schemeClr val="dk2"/>
              </a:solidFill>
              <a:latin typeface="Open Sans"/>
              <a:ea typeface="Open Sans"/>
              <a:cs typeface="Open Sans"/>
              <a:sym typeface="Open Sans"/>
            </a:endParaRPr>
          </a:p>
          <a:p>
            <a:pPr indent="-311150" lvl="0" marL="457200" rtl="0" algn="l">
              <a:spcBef>
                <a:spcPts val="0"/>
              </a:spcBef>
              <a:spcAft>
                <a:spcPts val="0"/>
              </a:spcAft>
              <a:buClr>
                <a:schemeClr val="dk2"/>
              </a:buClr>
              <a:buSzPts val="1300"/>
              <a:buFont typeface="Open Sans"/>
              <a:buChar char="●"/>
            </a:pPr>
            <a:r>
              <a:rPr lang="en" sz="1300">
                <a:solidFill>
                  <a:schemeClr val="dk2"/>
                </a:solidFill>
                <a:latin typeface="Open Sans"/>
                <a:ea typeface="Open Sans"/>
                <a:cs typeface="Open Sans"/>
                <a:sym typeface="Open Sans"/>
              </a:rPr>
              <a:t>Sentieon TNscope and GATK </a:t>
            </a:r>
            <a:r>
              <a:rPr lang="en" sz="1300">
                <a:solidFill>
                  <a:schemeClr val="dk2"/>
                </a:solidFill>
                <a:latin typeface="Open Sans"/>
                <a:ea typeface="Open Sans"/>
                <a:cs typeface="Open Sans"/>
                <a:sym typeface="Open Sans"/>
              </a:rPr>
              <a:t>Mutect2</a:t>
            </a:r>
            <a:r>
              <a:rPr lang="en" sz="1300">
                <a:solidFill>
                  <a:schemeClr val="dk2"/>
                </a:solidFill>
                <a:latin typeface="Open Sans"/>
                <a:ea typeface="Open Sans"/>
                <a:cs typeface="Open Sans"/>
                <a:sym typeface="Open Sans"/>
              </a:rPr>
              <a:t> have best recall, particularly at low purity</a:t>
            </a:r>
            <a:endParaRPr sz="1300">
              <a:solidFill>
                <a:schemeClr val="dk2"/>
              </a:solidFill>
              <a:latin typeface="Open Sans"/>
              <a:ea typeface="Open Sans"/>
              <a:cs typeface="Open Sans"/>
              <a:sym typeface="Open Sans"/>
            </a:endParaRPr>
          </a:p>
          <a:p>
            <a:pPr indent="-311150" lvl="1" marL="914400" rtl="0" algn="l">
              <a:spcBef>
                <a:spcPts val="0"/>
              </a:spcBef>
              <a:spcAft>
                <a:spcPts val="0"/>
              </a:spcAft>
              <a:buClr>
                <a:schemeClr val="dk2"/>
              </a:buClr>
              <a:buSzPts val="1300"/>
              <a:buFont typeface="Open Sans"/>
              <a:buChar char="○"/>
            </a:pPr>
            <a:r>
              <a:rPr lang="en" sz="1300">
                <a:solidFill>
                  <a:schemeClr val="dk2"/>
                </a:solidFill>
                <a:latin typeface="Open Sans"/>
                <a:ea typeface="Open Sans"/>
                <a:cs typeface="Open Sans"/>
                <a:sym typeface="Open Sans"/>
              </a:rPr>
              <a:t>TNscope also has low computing resource usage</a:t>
            </a:r>
            <a:endParaRPr sz="1300">
              <a:solidFill>
                <a:schemeClr val="dk2"/>
              </a:solidFill>
              <a:latin typeface="Open Sans"/>
              <a:ea typeface="Open Sans"/>
              <a:cs typeface="Open Sans"/>
              <a:sym typeface="Open Sans"/>
            </a:endParaRPr>
          </a:p>
        </p:txBody>
      </p:sp>
      <p:sp>
        <p:nvSpPr>
          <p:cNvPr id="210" name="Google Shape;210;p32"/>
          <p:cNvSpPr txBox="1"/>
          <p:nvPr/>
        </p:nvSpPr>
        <p:spPr>
          <a:xfrm>
            <a:off x="7162875" y="4719125"/>
            <a:ext cx="1794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Source Sans Pro"/>
                <a:ea typeface="Source Sans Pro"/>
                <a:cs typeface="Source Sans Pro"/>
                <a:sym typeface="Source Sans Pro"/>
                <a:hlinkClick r:id="rId4"/>
              </a:rPr>
              <a:t>Pei et al. 2020, </a:t>
            </a:r>
            <a:r>
              <a:rPr i="1" lang="en" sz="900" u="sng">
                <a:solidFill>
                  <a:schemeClr val="hlink"/>
                </a:solidFill>
                <a:latin typeface="Source Sans Pro"/>
                <a:ea typeface="Source Sans Pro"/>
                <a:cs typeface="Source Sans Pro"/>
                <a:sym typeface="Source Sans Pro"/>
                <a:hlinkClick r:id="rId5"/>
              </a:rPr>
              <a:t>Brief Bioinform</a:t>
            </a:r>
            <a:endParaRPr i="1" sz="900">
              <a:solidFill>
                <a:srgbClr val="333333"/>
              </a:solidFill>
              <a:latin typeface="Source Sans Pro"/>
              <a:ea typeface="Source Sans Pro"/>
              <a:cs typeface="Source Sans Pro"/>
              <a:sym typeface="Source Sans Pro"/>
            </a:endParaRPr>
          </a:p>
        </p:txBody>
      </p:sp>
      <p:pic>
        <p:nvPicPr>
          <p:cNvPr id="211" name="Google Shape;211;p32"/>
          <p:cNvPicPr preferRelativeResize="0"/>
          <p:nvPr/>
        </p:nvPicPr>
        <p:blipFill>
          <a:blip r:embed="rId6">
            <a:alphaModFix/>
          </a:blip>
          <a:stretch>
            <a:fillRect/>
          </a:stretch>
        </p:blipFill>
        <p:spPr>
          <a:xfrm>
            <a:off x="2943100" y="2647950"/>
            <a:ext cx="874150" cy="705625"/>
          </a:xfrm>
          <a:prstGeom prst="rect">
            <a:avLst/>
          </a:prstGeom>
          <a:noFill/>
          <a:ln>
            <a:noFill/>
          </a:ln>
        </p:spPr>
      </p:pic>
      <p:sp>
        <p:nvSpPr>
          <p:cNvPr id="212" name="Google Shape;212;p32"/>
          <p:cNvSpPr txBox="1"/>
          <p:nvPr/>
        </p:nvSpPr>
        <p:spPr>
          <a:xfrm rot="-5400000">
            <a:off x="-1655700" y="2731175"/>
            <a:ext cx="3848400" cy="4155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500">
                <a:latin typeface="Source Sans Pro"/>
                <a:ea typeface="Source Sans Pro"/>
                <a:cs typeface="Source Sans Pro"/>
                <a:sym typeface="Source Sans Pro"/>
              </a:rPr>
              <a:t>Precision</a:t>
            </a:r>
            <a:endParaRPr i="1" sz="1500">
              <a:latin typeface="Source Sans Pro"/>
              <a:ea typeface="Source Sans Pro"/>
              <a:cs typeface="Source Sans Pro"/>
              <a:sym typeface="Source Sans Pro"/>
            </a:endParaRPr>
          </a:p>
        </p:txBody>
      </p:sp>
      <p:sp>
        <p:nvSpPr>
          <p:cNvPr id="213" name="Google Shape;213;p32"/>
          <p:cNvSpPr txBox="1"/>
          <p:nvPr/>
        </p:nvSpPr>
        <p:spPr>
          <a:xfrm>
            <a:off x="476250" y="619000"/>
            <a:ext cx="3789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2A2A2A"/>
                </a:solidFill>
                <a:highlight>
                  <a:srgbClr val="FFFFFF"/>
                </a:highlight>
                <a:latin typeface="Source Sans Pro"/>
                <a:ea typeface="Source Sans Pro"/>
                <a:cs typeface="Source Sans Pro"/>
                <a:sym typeface="Source Sans Pro"/>
              </a:rPr>
              <a:t>Precision-recall curves with different mixed tumor ratios</a:t>
            </a:r>
            <a:endParaRPr b="1" sz="1100"/>
          </a:p>
        </p:txBody>
      </p:sp>
      <p:sp>
        <p:nvSpPr>
          <p:cNvPr id="214" name="Google Shape;214;p32"/>
          <p:cNvSpPr txBox="1"/>
          <p:nvPr/>
        </p:nvSpPr>
        <p:spPr>
          <a:xfrm>
            <a:off x="5510100" y="660725"/>
            <a:ext cx="2732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2A2A2A"/>
                </a:solidFill>
                <a:highlight>
                  <a:srgbClr val="FFFFFF"/>
                </a:highlight>
                <a:latin typeface="Source Sans Pro"/>
                <a:ea typeface="Source Sans Pro"/>
                <a:cs typeface="Source Sans Pro"/>
                <a:sym typeface="Source Sans Pro"/>
              </a:rPr>
              <a:t>Computational cost of different callers</a:t>
            </a:r>
            <a:endParaRPr b="1" sz="1100"/>
          </a:p>
        </p:txBody>
      </p:sp>
      <p:pic>
        <p:nvPicPr>
          <p:cNvPr id="215" name="Google Shape;215;p32"/>
          <p:cNvPicPr preferRelativeResize="0"/>
          <p:nvPr/>
        </p:nvPicPr>
        <p:blipFill rotWithShape="1">
          <a:blip r:embed="rId7">
            <a:alphaModFix/>
          </a:blip>
          <a:srcRect b="0" l="0" r="0" t="39704"/>
          <a:stretch/>
        </p:blipFill>
        <p:spPr>
          <a:xfrm>
            <a:off x="5012113" y="1279113"/>
            <a:ext cx="3539375" cy="22629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dk1"/>
              </a:buClr>
              <a:buSzPts val="3300"/>
              <a:buFont typeface="Calibri"/>
              <a:buNone/>
            </a:pPr>
            <a:r>
              <a:rPr b="1" lang="en" sz="3600">
                <a:latin typeface="PT Sans Narrow"/>
                <a:ea typeface="PT Sans Narrow"/>
                <a:cs typeface="PT Sans Narrow"/>
                <a:sym typeface="PT Sans Narrow"/>
              </a:rPr>
              <a:t>Session Overview</a:t>
            </a:r>
            <a:endParaRPr b="1" sz="3600">
              <a:latin typeface="PT Sans Narrow"/>
              <a:ea typeface="PT Sans Narrow"/>
              <a:cs typeface="PT Sans Narrow"/>
              <a:sym typeface="PT Sans Narrow"/>
            </a:endParaRPr>
          </a:p>
        </p:txBody>
      </p:sp>
      <p:sp>
        <p:nvSpPr>
          <p:cNvPr id="71" name="Google Shape;71;p15"/>
          <p:cNvSpPr txBox="1"/>
          <p:nvPr>
            <p:ph idx="1" type="body"/>
          </p:nvPr>
        </p:nvSpPr>
        <p:spPr>
          <a:xfrm>
            <a:off x="628650" y="1369224"/>
            <a:ext cx="7886700" cy="2790000"/>
          </a:xfrm>
          <a:prstGeom prst="rect">
            <a:avLst/>
          </a:prstGeom>
          <a:noFill/>
          <a:ln>
            <a:noFill/>
          </a:ln>
        </p:spPr>
        <p:txBody>
          <a:bodyPr anchorCtr="0" anchor="t" bIns="34275" lIns="68575" spcFirstLastPara="1" rIns="68575" wrap="square" tIns="34275">
            <a:noAutofit/>
          </a:bodyPr>
          <a:lstStyle/>
          <a:p>
            <a:pPr indent="-342900" lvl="0" marL="457200" rtl="0" algn="l">
              <a:lnSpc>
                <a:spcPct val="150000"/>
              </a:lnSpc>
              <a:spcBef>
                <a:spcPts val="700"/>
              </a:spcBef>
              <a:spcAft>
                <a:spcPts val="0"/>
              </a:spcAft>
              <a:buClr>
                <a:schemeClr val="dk2"/>
              </a:buClr>
              <a:buSzPts val="1800"/>
              <a:buFont typeface="Open Sans"/>
              <a:buChar char="●"/>
            </a:pPr>
            <a:r>
              <a:rPr b="1" lang="en">
                <a:solidFill>
                  <a:schemeClr val="dk2"/>
                </a:solidFill>
                <a:latin typeface="Open Sans"/>
                <a:ea typeface="Open Sans"/>
                <a:cs typeface="Open Sans"/>
                <a:sym typeface="Open Sans"/>
              </a:rPr>
              <a:t>Introduction to </a:t>
            </a:r>
            <a:r>
              <a:rPr b="1" lang="en">
                <a:solidFill>
                  <a:schemeClr val="dk2"/>
                </a:solidFill>
                <a:latin typeface="Open Sans"/>
                <a:ea typeface="Open Sans"/>
                <a:cs typeface="Open Sans"/>
                <a:sym typeface="Open Sans"/>
              </a:rPr>
              <a:t>somatic</a:t>
            </a:r>
            <a:r>
              <a:rPr b="1" lang="en">
                <a:solidFill>
                  <a:schemeClr val="dk2"/>
                </a:solidFill>
                <a:latin typeface="Open Sans"/>
                <a:ea typeface="Open Sans"/>
                <a:cs typeface="Open Sans"/>
                <a:sym typeface="Open Sans"/>
              </a:rPr>
              <a:t> variants</a:t>
            </a:r>
            <a:endParaRPr b="1">
              <a:solidFill>
                <a:schemeClr val="dk2"/>
              </a:solidFill>
              <a:latin typeface="Open Sans"/>
              <a:ea typeface="Open Sans"/>
              <a:cs typeface="Open Sans"/>
              <a:sym typeface="Open Sans"/>
            </a:endParaRPr>
          </a:p>
          <a:p>
            <a:pPr indent="-342900" lvl="0" marL="457200" rtl="0" algn="l">
              <a:lnSpc>
                <a:spcPct val="150000"/>
              </a:lnSpc>
              <a:spcBef>
                <a:spcPts val="0"/>
              </a:spcBef>
              <a:spcAft>
                <a:spcPts val="0"/>
              </a:spcAft>
              <a:buClr>
                <a:schemeClr val="dk2"/>
              </a:buClr>
              <a:buSzPts val="1800"/>
              <a:buFont typeface="Open Sans"/>
              <a:buChar char="●"/>
            </a:pPr>
            <a:r>
              <a:rPr b="1" lang="en">
                <a:solidFill>
                  <a:schemeClr val="dk2"/>
                </a:solidFill>
                <a:latin typeface="Open Sans"/>
                <a:ea typeface="Open Sans"/>
                <a:cs typeface="Open Sans"/>
                <a:sym typeface="Open Sans"/>
              </a:rPr>
              <a:t>Framework for </a:t>
            </a:r>
            <a:r>
              <a:rPr b="1" lang="en">
                <a:solidFill>
                  <a:schemeClr val="dk2"/>
                </a:solidFill>
                <a:latin typeface="Open Sans"/>
                <a:ea typeface="Open Sans"/>
                <a:cs typeface="Open Sans"/>
                <a:sym typeface="Open Sans"/>
              </a:rPr>
              <a:t>short</a:t>
            </a:r>
            <a:r>
              <a:rPr b="1" lang="en">
                <a:solidFill>
                  <a:schemeClr val="dk2"/>
                </a:solidFill>
                <a:latin typeface="Open Sans"/>
                <a:ea typeface="Open Sans"/>
                <a:cs typeface="Open Sans"/>
                <a:sym typeface="Open Sans"/>
              </a:rPr>
              <a:t> variant discovery (GATK)</a:t>
            </a:r>
            <a:endParaRPr b="1">
              <a:solidFill>
                <a:schemeClr val="dk2"/>
              </a:solidFill>
              <a:latin typeface="Open Sans"/>
              <a:ea typeface="Open Sans"/>
              <a:cs typeface="Open Sans"/>
              <a:sym typeface="Open Sans"/>
            </a:endParaRPr>
          </a:p>
          <a:p>
            <a:pPr indent="-342900" lvl="0" marL="457200" rtl="0" algn="l">
              <a:lnSpc>
                <a:spcPct val="150000"/>
              </a:lnSpc>
              <a:spcBef>
                <a:spcPts val="0"/>
              </a:spcBef>
              <a:spcAft>
                <a:spcPts val="0"/>
              </a:spcAft>
              <a:buClr>
                <a:schemeClr val="dk2"/>
              </a:buClr>
              <a:buSzPts val="1800"/>
              <a:buFont typeface="Open Sans"/>
              <a:buChar char="●"/>
            </a:pPr>
            <a:r>
              <a:rPr b="1" lang="en">
                <a:solidFill>
                  <a:schemeClr val="dk2"/>
                </a:solidFill>
                <a:latin typeface="Open Sans"/>
                <a:ea typeface="Open Sans"/>
                <a:cs typeface="Open Sans"/>
                <a:sym typeface="Open Sans"/>
              </a:rPr>
              <a:t>Variant callers</a:t>
            </a:r>
            <a:endParaRPr b="1">
              <a:solidFill>
                <a:schemeClr val="dk2"/>
              </a:solidFill>
              <a:latin typeface="Open Sans"/>
              <a:ea typeface="Open Sans"/>
              <a:cs typeface="Open Sans"/>
              <a:sym typeface="Open Sans"/>
            </a:endParaRPr>
          </a:p>
          <a:p>
            <a:pPr indent="-342900" lvl="0" marL="457200" rtl="0" algn="l">
              <a:lnSpc>
                <a:spcPct val="150000"/>
              </a:lnSpc>
              <a:spcBef>
                <a:spcPts val="0"/>
              </a:spcBef>
              <a:spcAft>
                <a:spcPts val="0"/>
              </a:spcAft>
              <a:buClr>
                <a:schemeClr val="dk2"/>
              </a:buClr>
              <a:buSzPts val="1800"/>
              <a:buFont typeface="Open Sans"/>
              <a:buChar char="●"/>
            </a:pPr>
            <a:r>
              <a:rPr b="1" lang="en">
                <a:solidFill>
                  <a:schemeClr val="dk2"/>
                </a:solidFill>
                <a:latin typeface="Open Sans"/>
                <a:ea typeface="Open Sans"/>
                <a:cs typeface="Open Sans"/>
                <a:sym typeface="Open Sans"/>
              </a:rPr>
              <a:t>Variant filtering and annotation</a:t>
            </a:r>
            <a:endParaRPr b="1">
              <a:solidFill>
                <a:schemeClr val="dk2"/>
              </a:solidFill>
              <a:latin typeface="Open Sans"/>
              <a:ea typeface="Open Sans"/>
              <a:cs typeface="Open Sans"/>
              <a:sym typeface="Open Sans"/>
            </a:endParaRPr>
          </a:p>
          <a:p>
            <a:pPr indent="-342900" lvl="0" marL="457200" rtl="0" algn="l">
              <a:lnSpc>
                <a:spcPct val="150000"/>
              </a:lnSpc>
              <a:spcBef>
                <a:spcPts val="0"/>
              </a:spcBef>
              <a:spcAft>
                <a:spcPts val="0"/>
              </a:spcAft>
              <a:buClr>
                <a:schemeClr val="dk2"/>
              </a:buClr>
              <a:buSzPts val="1800"/>
              <a:buFont typeface="Open Sans"/>
              <a:buChar char="●"/>
            </a:pPr>
            <a:r>
              <a:rPr b="1" lang="en">
                <a:solidFill>
                  <a:schemeClr val="dk2"/>
                </a:solidFill>
                <a:highlight>
                  <a:schemeClr val="lt1"/>
                </a:highlight>
                <a:latin typeface="Open Sans"/>
                <a:ea typeface="Open Sans"/>
                <a:cs typeface="Open Sans"/>
                <a:sym typeface="Open Sans"/>
              </a:rPr>
              <a:t>IGV for visualization and validation</a:t>
            </a:r>
            <a:endParaRPr b="1">
              <a:solidFill>
                <a:schemeClr val="dk2"/>
              </a:solidFill>
              <a:highlight>
                <a:schemeClr val="lt1"/>
              </a:highlight>
              <a:latin typeface="Open Sans"/>
              <a:ea typeface="Open Sans"/>
              <a:cs typeface="Open Sans"/>
              <a:sym typeface="Open Sans"/>
            </a:endParaRPr>
          </a:p>
          <a:p>
            <a:pPr indent="-342900" lvl="0" marL="457200" rtl="0" algn="l">
              <a:lnSpc>
                <a:spcPct val="150000"/>
              </a:lnSpc>
              <a:spcBef>
                <a:spcPts val="0"/>
              </a:spcBef>
              <a:spcAft>
                <a:spcPts val="0"/>
              </a:spcAft>
              <a:buClr>
                <a:schemeClr val="dk2"/>
              </a:buClr>
              <a:buSzPts val="1800"/>
              <a:buFont typeface="Open Sans"/>
              <a:buChar char="●"/>
            </a:pPr>
            <a:r>
              <a:rPr b="1" lang="en">
                <a:solidFill>
                  <a:schemeClr val="dk2"/>
                </a:solidFill>
                <a:latin typeface="Open Sans"/>
                <a:ea typeface="Open Sans"/>
                <a:cs typeface="Open Sans"/>
                <a:sym typeface="Open Sans"/>
              </a:rPr>
              <a:t>Common </a:t>
            </a:r>
            <a:r>
              <a:rPr b="1" lang="en">
                <a:solidFill>
                  <a:schemeClr val="dk2"/>
                </a:solidFill>
                <a:latin typeface="Open Sans"/>
                <a:ea typeface="Open Sans"/>
                <a:cs typeface="Open Sans"/>
                <a:sym typeface="Open Sans"/>
              </a:rPr>
              <a:t>somatic mutational </a:t>
            </a:r>
            <a:r>
              <a:rPr b="1" lang="en">
                <a:solidFill>
                  <a:schemeClr val="dk2"/>
                </a:solidFill>
                <a:latin typeface="Open Sans"/>
                <a:ea typeface="Open Sans"/>
                <a:cs typeface="Open Sans"/>
                <a:sym typeface="Open Sans"/>
              </a:rPr>
              <a:t>analyses</a:t>
            </a:r>
            <a:endParaRPr b="1">
              <a:solidFill>
                <a:schemeClr val="dk2"/>
              </a:solidFill>
              <a:latin typeface="Open Sans"/>
              <a:ea typeface="Open Sans"/>
              <a:cs typeface="Open Sans"/>
              <a:sym typeface="Open Sans"/>
            </a:endParaRPr>
          </a:p>
          <a:p>
            <a:pPr indent="0" lvl="0" marL="177800" rtl="0" algn="l">
              <a:lnSpc>
                <a:spcPct val="90000"/>
              </a:lnSpc>
              <a:spcBef>
                <a:spcPts val="0"/>
              </a:spcBef>
              <a:spcAft>
                <a:spcPts val="0"/>
              </a:spcAft>
              <a:buNone/>
            </a:pPr>
            <a:r>
              <a:t/>
            </a:r>
            <a:endParaRPr>
              <a:solidFill>
                <a:schemeClr val="dk2"/>
              </a:solidFill>
              <a:latin typeface="Open Sans"/>
              <a:ea typeface="Open Sans"/>
              <a:cs typeface="Open Sans"/>
              <a:sym typeface="Open Sans"/>
            </a:endParaRPr>
          </a:p>
          <a:p>
            <a:pPr indent="0" lvl="0" marL="177800" rtl="0" algn="l">
              <a:lnSpc>
                <a:spcPct val="90000"/>
              </a:lnSpc>
              <a:spcBef>
                <a:spcPts val="0"/>
              </a:spcBef>
              <a:spcAft>
                <a:spcPts val="0"/>
              </a:spcAft>
              <a:buNone/>
            </a:pPr>
            <a:r>
              <a:t/>
            </a:r>
            <a:endParaRPr>
              <a:solidFill>
                <a:schemeClr val="dk2"/>
              </a:solidFill>
              <a:latin typeface="Open Sans"/>
              <a:ea typeface="Open Sans"/>
              <a:cs typeface="Open Sans"/>
              <a:sym typeface="Open Sans"/>
            </a:endParaRPr>
          </a:p>
        </p:txBody>
      </p:sp>
      <p:sp>
        <p:nvSpPr>
          <p:cNvPr id="72" name="Google Shape;72;p15"/>
          <p:cNvSpPr txBox="1"/>
          <p:nvPr/>
        </p:nvSpPr>
        <p:spPr>
          <a:xfrm>
            <a:off x="153275" y="4416250"/>
            <a:ext cx="7886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latin typeface="Open Sans"/>
                <a:ea typeface="Open Sans"/>
                <a:cs typeface="Open Sans"/>
                <a:sym typeface="Open Sans"/>
              </a:rPr>
              <a:t>Workshop website: </a:t>
            </a:r>
            <a:r>
              <a:rPr lang="en" sz="1500" u="sng">
                <a:solidFill>
                  <a:schemeClr val="accent5"/>
                </a:solidFill>
                <a:latin typeface="Open Sans"/>
                <a:ea typeface="Open Sans"/>
                <a:cs typeface="Open Sans"/>
                <a:sym typeface="Open Sans"/>
                <a:hlinkClick r:id="rId3">
                  <a:extLst>
                    <a:ext uri="{A12FA001-AC4F-418D-AE19-62706E023703}">
                      <ahyp:hlinkClr val="tx"/>
                    </a:ext>
                  </a:extLst>
                </a:hlinkClick>
              </a:rPr>
              <a:t>https://nci-iteb.github.io/tumor_epidemiology_approaches/</a:t>
            </a:r>
            <a:endParaRPr sz="1500">
              <a:solidFill>
                <a:schemeClr val="dk2"/>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3"/>
          <p:cNvSpPr txBox="1"/>
          <p:nvPr>
            <p:ph type="title"/>
          </p:nvPr>
        </p:nvSpPr>
        <p:spPr>
          <a:xfrm>
            <a:off x="311700" y="168800"/>
            <a:ext cx="8520600" cy="7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b="1" lang="en" sz="3000">
                <a:latin typeface="PT Sans Narrow"/>
                <a:ea typeface="PT Sans Narrow"/>
                <a:cs typeface="PT Sans Narrow"/>
                <a:sym typeface="PT Sans Narrow"/>
              </a:rPr>
              <a:t>A</a:t>
            </a:r>
            <a:r>
              <a:rPr b="1" lang="en" sz="3000">
                <a:latin typeface="PT Sans Narrow"/>
                <a:ea typeface="PT Sans Narrow"/>
                <a:cs typeface="PT Sans Narrow"/>
                <a:sym typeface="PT Sans Narrow"/>
              </a:rPr>
              <a:t>n ENSEMBLE approach: </a:t>
            </a:r>
            <a:endParaRPr b="1" sz="3000">
              <a:latin typeface="PT Sans Narrow"/>
              <a:ea typeface="PT Sans Narrow"/>
              <a:cs typeface="PT Sans Narrow"/>
              <a:sym typeface="PT Sans Narrow"/>
            </a:endParaRPr>
          </a:p>
          <a:p>
            <a:pPr indent="0" lvl="0" marL="0" rtl="0" algn="l">
              <a:spcBef>
                <a:spcPts val="0"/>
              </a:spcBef>
              <a:spcAft>
                <a:spcPts val="0"/>
              </a:spcAft>
              <a:buClr>
                <a:schemeClr val="dk1"/>
              </a:buClr>
              <a:buSzPts val="990"/>
              <a:buFont typeface="Arial"/>
              <a:buNone/>
            </a:pPr>
            <a:r>
              <a:rPr b="1" lang="en" sz="3000">
                <a:latin typeface="PT Sans Narrow"/>
                <a:ea typeface="PT Sans Narrow"/>
                <a:cs typeface="PT Sans Narrow"/>
                <a:sym typeface="PT Sans Narrow"/>
              </a:rPr>
              <a:t>Example of s</a:t>
            </a:r>
            <a:r>
              <a:rPr b="1" lang="en" sz="3000">
                <a:latin typeface="PT Sans Narrow"/>
                <a:ea typeface="PT Sans Narrow"/>
                <a:cs typeface="PT Sans Narrow"/>
                <a:sym typeface="PT Sans Narrow"/>
              </a:rPr>
              <a:t>omatic variant calling pipeline by </a:t>
            </a:r>
            <a:r>
              <a:rPr b="1" lang="en" sz="3000">
                <a:latin typeface="PT Sans Narrow"/>
                <a:ea typeface="PT Sans Narrow"/>
                <a:cs typeface="PT Sans Narrow"/>
                <a:sym typeface="PT Sans Narrow"/>
              </a:rPr>
              <a:t>CGR</a:t>
            </a:r>
            <a:r>
              <a:rPr b="1" lang="en" sz="3000">
                <a:latin typeface="PT Sans Narrow"/>
                <a:ea typeface="PT Sans Narrow"/>
                <a:cs typeface="PT Sans Narrow"/>
                <a:sym typeface="PT Sans Narrow"/>
              </a:rPr>
              <a:t> </a:t>
            </a:r>
            <a:endParaRPr b="1" sz="3000">
              <a:latin typeface="PT Sans Narrow"/>
              <a:ea typeface="PT Sans Narrow"/>
              <a:cs typeface="PT Sans Narrow"/>
              <a:sym typeface="PT Sans Narrow"/>
            </a:endParaRPr>
          </a:p>
          <a:p>
            <a:pPr indent="0" lvl="0" marL="0" rtl="0" algn="ctr">
              <a:spcBef>
                <a:spcPts val="0"/>
              </a:spcBef>
              <a:spcAft>
                <a:spcPts val="0"/>
              </a:spcAft>
              <a:buSzPts val="990"/>
              <a:buNone/>
            </a:pPr>
            <a:r>
              <a:t/>
            </a:r>
            <a:endParaRPr sz="1520"/>
          </a:p>
        </p:txBody>
      </p:sp>
      <p:sp>
        <p:nvSpPr>
          <p:cNvPr id="221" name="Google Shape;221;p33"/>
          <p:cNvSpPr txBox="1"/>
          <p:nvPr>
            <p:ph idx="1" type="body"/>
          </p:nvPr>
        </p:nvSpPr>
        <p:spPr>
          <a:xfrm>
            <a:off x="311700" y="1372425"/>
            <a:ext cx="4139400" cy="3416400"/>
          </a:xfrm>
          <a:prstGeom prst="rect">
            <a:avLst/>
          </a:prstGeom>
        </p:spPr>
        <p:txBody>
          <a:bodyPr anchorCtr="0" anchor="t" bIns="91425" lIns="91425" spcFirstLastPara="1" rIns="91425" wrap="square" tIns="91425">
            <a:normAutofit fontScale="92500" lnSpcReduction="20000"/>
          </a:bodyPr>
          <a:lstStyle/>
          <a:p>
            <a:pPr indent="-322580" lvl="0" marL="457200" rtl="0" algn="l">
              <a:lnSpc>
                <a:spcPct val="150000"/>
              </a:lnSpc>
              <a:spcBef>
                <a:spcPts val="400"/>
              </a:spcBef>
              <a:spcAft>
                <a:spcPts val="0"/>
              </a:spcAft>
              <a:buClr>
                <a:schemeClr val="dk2"/>
              </a:buClr>
              <a:buSzPct val="94117"/>
              <a:buFont typeface="Open Sans"/>
              <a:buChar char="●"/>
            </a:pPr>
            <a:r>
              <a:rPr lang="en" sz="1700">
                <a:solidFill>
                  <a:schemeClr val="dk2"/>
                </a:solidFill>
                <a:latin typeface="Open Sans"/>
                <a:ea typeface="Open Sans"/>
                <a:cs typeface="Open Sans"/>
                <a:sym typeface="Open Sans"/>
              </a:rPr>
              <a:t>Substantial discrepancies exist among the calls from different callers</a:t>
            </a:r>
            <a:endParaRPr sz="1700">
              <a:solidFill>
                <a:schemeClr val="dk2"/>
              </a:solidFill>
              <a:latin typeface="Open Sans"/>
              <a:ea typeface="Open Sans"/>
              <a:cs typeface="Open Sans"/>
              <a:sym typeface="Open Sans"/>
            </a:endParaRPr>
          </a:p>
          <a:p>
            <a:pPr indent="-322580" lvl="1" marL="914400" rtl="0" algn="l">
              <a:lnSpc>
                <a:spcPct val="150000"/>
              </a:lnSpc>
              <a:spcBef>
                <a:spcPts val="0"/>
              </a:spcBef>
              <a:spcAft>
                <a:spcPts val="0"/>
              </a:spcAft>
              <a:buClr>
                <a:schemeClr val="dk2"/>
              </a:buClr>
              <a:buSzPct val="123076"/>
              <a:buFont typeface="Open Sans"/>
              <a:buChar char="○"/>
            </a:pPr>
            <a:r>
              <a:rPr lang="en" sz="1300">
                <a:solidFill>
                  <a:schemeClr val="dk2"/>
                </a:solidFill>
                <a:latin typeface="Open Sans"/>
                <a:ea typeface="Open Sans"/>
                <a:cs typeface="Open Sans"/>
                <a:sym typeface="Open Sans"/>
              </a:rPr>
              <a:t>Multiple variant callers needed in pipeline</a:t>
            </a:r>
            <a:endParaRPr sz="1300">
              <a:solidFill>
                <a:schemeClr val="dk2"/>
              </a:solidFill>
              <a:latin typeface="Open Sans"/>
              <a:ea typeface="Open Sans"/>
              <a:cs typeface="Open Sans"/>
              <a:sym typeface="Open Sans"/>
            </a:endParaRPr>
          </a:p>
          <a:p>
            <a:pPr indent="-322580" lvl="0" marL="457200" rtl="0" algn="l">
              <a:lnSpc>
                <a:spcPct val="150000"/>
              </a:lnSpc>
              <a:spcBef>
                <a:spcPts val="0"/>
              </a:spcBef>
              <a:spcAft>
                <a:spcPts val="0"/>
              </a:spcAft>
              <a:buClr>
                <a:schemeClr val="dk2"/>
              </a:buClr>
              <a:buSzPct val="100000"/>
              <a:buFont typeface="Open Sans"/>
              <a:buChar char="●"/>
            </a:pPr>
            <a:r>
              <a:rPr lang="en" sz="1600">
                <a:solidFill>
                  <a:schemeClr val="dk2"/>
                </a:solidFill>
                <a:latin typeface="Open Sans"/>
                <a:ea typeface="Open Sans"/>
                <a:cs typeface="Open Sans"/>
                <a:sym typeface="Open Sans"/>
              </a:rPr>
              <a:t>S</a:t>
            </a:r>
            <a:r>
              <a:rPr lang="en" sz="1600">
                <a:solidFill>
                  <a:schemeClr val="dk2"/>
                </a:solidFill>
                <a:latin typeface="Open Sans"/>
                <a:ea typeface="Open Sans"/>
                <a:cs typeface="Open Sans"/>
                <a:sym typeface="Open Sans"/>
              </a:rPr>
              <a:t>omaticseq2</a:t>
            </a:r>
            <a:endParaRPr sz="1600">
              <a:solidFill>
                <a:schemeClr val="dk2"/>
              </a:solidFill>
              <a:latin typeface="Open Sans"/>
              <a:ea typeface="Open Sans"/>
              <a:cs typeface="Open Sans"/>
              <a:sym typeface="Open Sans"/>
            </a:endParaRPr>
          </a:p>
          <a:p>
            <a:pPr indent="-299085" lvl="1" marL="914400" rtl="0" algn="l">
              <a:lnSpc>
                <a:spcPct val="150000"/>
              </a:lnSpc>
              <a:spcBef>
                <a:spcPts val="0"/>
              </a:spcBef>
              <a:spcAft>
                <a:spcPts val="0"/>
              </a:spcAft>
              <a:buClr>
                <a:schemeClr val="dk2"/>
              </a:buClr>
              <a:buSzPct val="100000"/>
              <a:buFont typeface="Open Sans"/>
              <a:buChar char="○"/>
            </a:pPr>
            <a:r>
              <a:rPr lang="en" sz="1200" u="sng">
                <a:solidFill>
                  <a:schemeClr val="dk2"/>
                </a:solidFill>
                <a:latin typeface="Open Sans"/>
                <a:ea typeface="Open Sans"/>
                <a:cs typeface="Open Sans"/>
                <a:sym typeface="Open Sans"/>
                <a:hlinkClick r:id="rId3">
                  <a:extLst>
                    <a:ext uri="{A12FA001-AC4F-418D-AE19-62706E023703}">
                      <ahyp:hlinkClr val="tx"/>
                    </a:ext>
                  </a:extLst>
                </a:hlinkClick>
              </a:rPr>
              <a:t>https://github.com/NCI-CGR/somatic-conda</a:t>
            </a:r>
            <a:endParaRPr sz="1200">
              <a:solidFill>
                <a:schemeClr val="dk2"/>
              </a:solidFill>
              <a:latin typeface="Open Sans"/>
              <a:ea typeface="Open Sans"/>
              <a:cs typeface="Open Sans"/>
              <a:sym typeface="Open Sans"/>
            </a:endParaRPr>
          </a:p>
          <a:p>
            <a:pPr indent="-322580" lvl="0" marL="457200" rtl="0" algn="l">
              <a:lnSpc>
                <a:spcPct val="150000"/>
              </a:lnSpc>
              <a:spcBef>
                <a:spcPts val="0"/>
              </a:spcBef>
              <a:spcAft>
                <a:spcPts val="0"/>
              </a:spcAft>
              <a:buClr>
                <a:schemeClr val="dk2"/>
              </a:buClr>
              <a:buSzPct val="100000"/>
              <a:buFont typeface="Open Sans"/>
              <a:buChar char="●"/>
            </a:pPr>
            <a:r>
              <a:rPr lang="en" sz="1600">
                <a:solidFill>
                  <a:schemeClr val="dk2"/>
                </a:solidFill>
                <a:latin typeface="Open Sans"/>
                <a:ea typeface="Open Sans"/>
                <a:cs typeface="Open Sans"/>
                <a:sym typeface="Open Sans"/>
              </a:rPr>
              <a:t>Somatic-combiner</a:t>
            </a:r>
            <a:endParaRPr sz="1600">
              <a:solidFill>
                <a:schemeClr val="dk2"/>
              </a:solidFill>
              <a:latin typeface="Open Sans"/>
              <a:ea typeface="Open Sans"/>
              <a:cs typeface="Open Sans"/>
              <a:sym typeface="Open Sans"/>
            </a:endParaRPr>
          </a:p>
          <a:p>
            <a:pPr indent="-299085" lvl="1" marL="914400" rtl="0" algn="l">
              <a:lnSpc>
                <a:spcPct val="150000"/>
              </a:lnSpc>
              <a:spcBef>
                <a:spcPts val="0"/>
              </a:spcBef>
              <a:spcAft>
                <a:spcPts val="0"/>
              </a:spcAft>
              <a:buClr>
                <a:schemeClr val="dk2"/>
              </a:buClr>
              <a:buSzPct val="100000"/>
              <a:buFont typeface="Open Sans"/>
              <a:buChar char="○"/>
            </a:pPr>
            <a:r>
              <a:rPr lang="en" sz="1200" u="sng">
                <a:solidFill>
                  <a:schemeClr val="dk2"/>
                </a:solidFill>
                <a:latin typeface="Open Sans"/>
                <a:ea typeface="Open Sans"/>
                <a:cs typeface="Open Sans"/>
                <a:sym typeface="Open Sans"/>
                <a:hlinkClick r:id="rId4">
                  <a:extLst>
                    <a:ext uri="{A12FA001-AC4F-418D-AE19-62706E023703}">
                      <ahyp:hlinkClr val="tx"/>
                    </a:ext>
                  </a:extLst>
                </a:hlinkClick>
              </a:rPr>
              <a:t>https://github.com/mingyi-wang/somatic-combiner</a:t>
            </a:r>
            <a:endParaRPr sz="1200">
              <a:solidFill>
                <a:schemeClr val="dk2"/>
              </a:solidFill>
              <a:latin typeface="Open Sans"/>
              <a:ea typeface="Open Sans"/>
              <a:cs typeface="Open Sans"/>
              <a:sym typeface="Open Sans"/>
            </a:endParaRPr>
          </a:p>
          <a:p>
            <a:pPr indent="-299085" lvl="1" marL="914400" rtl="0" algn="l">
              <a:lnSpc>
                <a:spcPct val="150000"/>
              </a:lnSpc>
              <a:spcBef>
                <a:spcPts val="0"/>
              </a:spcBef>
              <a:spcAft>
                <a:spcPts val="0"/>
              </a:spcAft>
              <a:buClr>
                <a:schemeClr val="dk2"/>
              </a:buClr>
              <a:buSzPct val="100000"/>
              <a:buFont typeface="Open Sans"/>
              <a:buChar char="○"/>
            </a:pPr>
            <a:r>
              <a:rPr lang="en" sz="1200">
                <a:solidFill>
                  <a:schemeClr val="dk2"/>
                </a:solidFill>
                <a:latin typeface="Open Sans"/>
                <a:ea typeface="Open Sans"/>
                <a:cs typeface="Open Sans"/>
                <a:sym typeface="Open Sans"/>
              </a:rPr>
              <a:t>A consensus ensemble approach which can combine somatic variants generated from seven popular callers: </a:t>
            </a:r>
            <a:endParaRPr sz="1200">
              <a:solidFill>
                <a:schemeClr val="dk2"/>
              </a:solidFill>
              <a:latin typeface="Open Sans"/>
              <a:ea typeface="Open Sans"/>
              <a:cs typeface="Open Sans"/>
              <a:sym typeface="Open Sans"/>
            </a:endParaRPr>
          </a:p>
          <a:p>
            <a:pPr indent="-299085" lvl="2" marL="1371600" rtl="0" algn="l">
              <a:lnSpc>
                <a:spcPct val="150000"/>
              </a:lnSpc>
              <a:spcBef>
                <a:spcPts val="0"/>
              </a:spcBef>
              <a:spcAft>
                <a:spcPts val="0"/>
              </a:spcAft>
              <a:buClr>
                <a:schemeClr val="dk2"/>
              </a:buClr>
              <a:buSzPct val="100000"/>
              <a:buChar char="■"/>
            </a:pPr>
            <a:r>
              <a:rPr b="1" lang="en" sz="1200">
                <a:solidFill>
                  <a:schemeClr val="dk2"/>
                </a:solidFill>
                <a:latin typeface="Open Sans"/>
                <a:ea typeface="Open Sans"/>
                <a:cs typeface="Open Sans"/>
                <a:sym typeface="Open Sans"/>
              </a:rPr>
              <a:t>LoFreq, MuSE, MuTect2, MuTect, Strelka, VarDict and VarScan</a:t>
            </a:r>
            <a:r>
              <a:rPr lang="en" sz="1200">
                <a:solidFill>
                  <a:schemeClr val="dk2"/>
                </a:solidFill>
                <a:latin typeface="Open Sans"/>
                <a:ea typeface="Open Sans"/>
                <a:cs typeface="Open Sans"/>
                <a:sym typeface="Open Sans"/>
              </a:rPr>
              <a:t>.</a:t>
            </a:r>
            <a:endParaRPr sz="1200">
              <a:solidFill>
                <a:schemeClr val="dk2"/>
              </a:solidFill>
              <a:latin typeface="Open Sans"/>
              <a:ea typeface="Open Sans"/>
              <a:cs typeface="Open Sans"/>
              <a:sym typeface="Open Sans"/>
            </a:endParaRPr>
          </a:p>
        </p:txBody>
      </p:sp>
      <p:pic>
        <p:nvPicPr>
          <p:cNvPr id="222" name="Google Shape;222;p33"/>
          <p:cNvPicPr preferRelativeResize="0"/>
          <p:nvPr/>
        </p:nvPicPr>
        <p:blipFill>
          <a:blip r:embed="rId5">
            <a:alphaModFix/>
          </a:blip>
          <a:stretch>
            <a:fillRect/>
          </a:stretch>
        </p:blipFill>
        <p:spPr>
          <a:xfrm>
            <a:off x="4735375" y="1819425"/>
            <a:ext cx="4408626" cy="2180800"/>
          </a:xfrm>
          <a:prstGeom prst="rect">
            <a:avLst/>
          </a:prstGeom>
          <a:noFill/>
          <a:ln>
            <a:noFill/>
          </a:ln>
        </p:spPr>
      </p:pic>
      <p:sp>
        <p:nvSpPr>
          <p:cNvPr id="223" name="Google Shape;223;p33"/>
          <p:cNvSpPr txBox="1"/>
          <p:nvPr/>
        </p:nvSpPr>
        <p:spPr>
          <a:xfrm>
            <a:off x="6405450" y="4672250"/>
            <a:ext cx="1794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Source Sans Pro"/>
                <a:ea typeface="Source Sans Pro"/>
                <a:cs typeface="Source Sans Pro"/>
                <a:sym typeface="Source Sans Pro"/>
                <a:hlinkClick r:id="rId6"/>
              </a:rPr>
              <a:t>Wang et al. 2020, Sci Rep</a:t>
            </a:r>
            <a:endParaRPr i="1" sz="900">
              <a:solidFill>
                <a:srgbClr val="333333"/>
              </a:solidFill>
              <a:latin typeface="Source Sans Pro"/>
              <a:ea typeface="Source Sans Pro"/>
              <a:cs typeface="Source Sans Pro"/>
              <a:sym typeface="Source Sans Pro"/>
            </a:endParaRPr>
          </a:p>
        </p:txBody>
      </p:sp>
      <p:sp>
        <p:nvSpPr>
          <p:cNvPr id="224" name="Google Shape;224;p33"/>
          <p:cNvSpPr/>
          <p:nvPr/>
        </p:nvSpPr>
        <p:spPr>
          <a:xfrm>
            <a:off x="5466100" y="2057475"/>
            <a:ext cx="288900" cy="183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3"/>
          <p:cNvSpPr/>
          <p:nvPr/>
        </p:nvSpPr>
        <p:spPr>
          <a:xfrm>
            <a:off x="6210200" y="2057475"/>
            <a:ext cx="230700" cy="183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3"/>
          <p:cNvSpPr/>
          <p:nvPr/>
        </p:nvSpPr>
        <p:spPr>
          <a:xfrm>
            <a:off x="6913900" y="2057475"/>
            <a:ext cx="288900" cy="230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3"/>
          <p:cNvSpPr/>
          <p:nvPr/>
        </p:nvSpPr>
        <p:spPr>
          <a:xfrm>
            <a:off x="7644675" y="2385700"/>
            <a:ext cx="288900" cy="230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4"/>
          <p:cNvSpPr txBox="1"/>
          <p:nvPr>
            <p:ph type="title"/>
          </p:nvPr>
        </p:nvSpPr>
        <p:spPr>
          <a:xfrm>
            <a:off x="478575" y="1413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en" sz="3600">
                <a:latin typeface="PT Sans Narrow"/>
                <a:ea typeface="PT Sans Narrow"/>
                <a:cs typeface="PT Sans Narrow"/>
                <a:sym typeface="PT Sans Narrow"/>
              </a:rPr>
              <a:t>NCI Cloud resources for somatic variant </a:t>
            </a:r>
            <a:r>
              <a:rPr b="1" lang="en" sz="3600">
                <a:latin typeface="PT Sans Narrow"/>
                <a:ea typeface="PT Sans Narrow"/>
                <a:cs typeface="PT Sans Narrow"/>
                <a:sym typeface="PT Sans Narrow"/>
              </a:rPr>
              <a:t>calling</a:t>
            </a:r>
            <a:endParaRPr b="1" sz="3600">
              <a:latin typeface="PT Sans Narrow"/>
              <a:ea typeface="PT Sans Narrow"/>
              <a:cs typeface="PT Sans Narrow"/>
              <a:sym typeface="PT Sans Narrow"/>
            </a:endParaRPr>
          </a:p>
        </p:txBody>
      </p:sp>
      <p:pic>
        <p:nvPicPr>
          <p:cNvPr id="233" name="Google Shape;233;p34"/>
          <p:cNvPicPr preferRelativeResize="0"/>
          <p:nvPr/>
        </p:nvPicPr>
        <p:blipFill>
          <a:blip r:embed="rId3">
            <a:alphaModFix/>
          </a:blip>
          <a:stretch>
            <a:fillRect/>
          </a:stretch>
        </p:blipFill>
        <p:spPr>
          <a:xfrm>
            <a:off x="121000" y="1135550"/>
            <a:ext cx="4634300" cy="779750"/>
          </a:xfrm>
          <a:prstGeom prst="rect">
            <a:avLst/>
          </a:prstGeom>
          <a:noFill/>
          <a:ln>
            <a:noFill/>
          </a:ln>
        </p:spPr>
      </p:pic>
      <p:pic>
        <p:nvPicPr>
          <p:cNvPr id="234" name="Google Shape;234;p34"/>
          <p:cNvPicPr preferRelativeResize="0"/>
          <p:nvPr/>
        </p:nvPicPr>
        <p:blipFill>
          <a:blip r:embed="rId4">
            <a:alphaModFix/>
          </a:blip>
          <a:stretch>
            <a:fillRect/>
          </a:stretch>
        </p:blipFill>
        <p:spPr>
          <a:xfrm>
            <a:off x="121000" y="2372275"/>
            <a:ext cx="4634302" cy="1172248"/>
          </a:xfrm>
          <a:prstGeom prst="rect">
            <a:avLst/>
          </a:prstGeom>
          <a:noFill/>
          <a:ln>
            <a:noFill/>
          </a:ln>
        </p:spPr>
      </p:pic>
      <p:pic>
        <p:nvPicPr>
          <p:cNvPr id="235" name="Google Shape;235;p34"/>
          <p:cNvPicPr preferRelativeResize="0"/>
          <p:nvPr/>
        </p:nvPicPr>
        <p:blipFill rotWithShape="1">
          <a:blip r:embed="rId5">
            <a:alphaModFix/>
          </a:blip>
          <a:srcRect b="54446" l="0" r="0" t="0"/>
          <a:stretch/>
        </p:blipFill>
        <p:spPr>
          <a:xfrm>
            <a:off x="154624" y="3915000"/>
            <a:ext cx="4600677" cy="745842"/>
          </a:xfrm>
          <a:prstGeom prst="rect">
            <a:avLst/>
          </a:prstGeom>
          <a:noFill/>
          <a:ln>
            <a:noFill/>
          </a:ln>
        </p:spPr>
      </p:pic>
      <p:sp>
        <p:nvSpPr>
          <p:cNvPr id="236" name="Google Shape;236;p34"/>
          <p:cNvSpPr txBox="1"/>
          <p:nvPr/>
        </p:nvSpPr>
        <p:spPr>
          <a:xfrm>
            <a:off x="4936575" y="1059350"/>
            <a:ext cx="4127100" cy="39711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Open Sans"/>
              <a:buChar char="●"/>
            </a:pPr>
            <a:r>
              <a:rPr lang="en" sz="1200" u="sng">
                <a:solidFill>
                  <a:schemeClr val="hlink"/>
                </a:solidFill>
                <a:highlight>
                  <a:srgbClr val="FEFEFE"/>
                </a:highlight>
                <a:latin typeface="Open Sans"/>
                <a:ea typeface="Open Sans"/>
                <a:cs typeface="Open Sans"/>
                <a:sym typeface="Open Sans"/>
                <a:hlinkClick r:id="rId6"/>
              </a:rPr>
              <a:t>NCI Cloud Resources</a:t>
            </a:r>
            <a:r>
              <a:rPr lang="en" sz="1200">
                <a:solidFill>
                  <a:srgbClr val="0A0A0A"/>
                </a:solidFill>
                <a:highlight>
                  <a:srgbClr val="FEFEFE"/>
                </a:highlight>
                <a:latin typeface="Open Sans"/>
                <a:ea typeface="Open Sans"/>
                <a:cs typeface="Open Sans"/>
                <a:sym typeface="Open Sans"/>
              </a:rPr>
              <a:t> </a:t>
            </a:r>
            <a:r>
              <a:rPr lang="en" sz="1200">
                <a:solidFill>
                  <a:schemeClr val="dk2"/>
                </a:solidFill>
                <a:highlight>
                  <a:srgbClr val="FEFEFE"/>
                </a:highlight>
                <a:latin typeface="Open Sans"/>
                <a:ea typeface="Open Sans"/>
                <a:cs typeface="Open Sans"/>
                <a:sym typeface="Open Sans"/>
              </a:rPr>
              <a:t>are components of the </a:t>
            </a:r>
            <a:r>
              <a:rPr lang="en" sz="1200" u="sng">
                <a:solidFill>
                  <a:srgbClr val="1779BA"/>
                </a:solidFill>
                <a:highlight>
                  <a:srgbClr val="FEFEFE"/>
                </a:highlight>
                <a:latin typeface="Open Sans"/>
                <a:ea typeface="Open Sans"/>
                <a:cs typeface="Open Sans"/>
                <a:sym typeface="Open Sans"/>
                <a:hlinkClick r:id="rId7">
                  <a:extLst>
                    <a:ext uri="{A12FA001-AC4F-418D-AE19-62706E023703}">
                      <ahyp:hlinkClr val="tx"/>
                    </a:ext>
                  </a:extLst>
                </a:hlinkClick>
              </a:rPr>
              <a:t>NCI Cancer Research Data Commons</a:t>
            </a:r>
            <a:r>
              <a:rPr lang="en" sz="1200">
                <a:solidFill>
                  <a:srgbClr val="0A0A0A"/>
                </a:solidFill>
                <a:highlight>
                  <a:srgbClr val="FEFEFE"/>
                </a:highlight>
                <a:latin typeface="Open Sans"/>
                <a:ea typeface="Open Sans"/>
                <a:cs typeface="Open Sans"/>
                <a:sym typeface="Open Sans"/>
              </a:rPr>
              <a:t> (see lecture 2)</a:t>
            </a:r>
            <a:r>
              <a:rPr lang="en" sz="1200">
                <a:solidFill>
                  <a:srgbClr val="0A0A0A"/>
                </a:solidFill>
                <a:highlight>
                  <a:srgbClr val="FEFEFE"/>
                </a:highlight>
                <a:latin typeface="Open Sans"/>
                <a:ea typeface="Open Sans"/>
                <a:cs typeface="Open Sans"/>
                <a:sym typeface="Open Sans"/>
              </a:rPr>
              <a:t>. </a:t>
            </a:r>
            <a:endParaRPr sz="1200">
              <a:solidFill>
                <a:srgbClr val="0A0A0A"/>
              </a:solidFill>
              <a:highlight>
                <a:srgbClr val="FEFEFE"/>
              </a:highlight>
              <a:latin typeface="Open Sans"/>
              <a:ea typeface="Open Sans"/>
              <a:cs typeface="Open Sans"/>
              <a:sym typeface="Open Sans"/>
            </a:endParaRPr>
          </a:p>
          <a:p>
            <a:pPr indent="-304800" lvl="0" marL="457200" rtl="0" algn="l">
              <a:lnSpc>
                <a:spcPct val="150000"/>
              </a:lnSpc>
              <a:spcBef>
                <a:spcPts val="0"/>
              </a:spcBef>
              <a:spcAft>
                <a:spcPts val="0"/>
              </a:spcAft>
              <a:buClr>
                <a:schemeClr val="dk2"/>
              </a:buClr>
              <a:buSzPts val="1200"/>
              <a:buFont typeface="Open Sans"/>
              <a:buChar char="●"/>
            </a:pPr>
            <a:r>
              <a:rPr lang="en" sz="1200">
                <a:solidFill>
                  <a:schemeClr val="dk2"/>
                </a:solidFill>
                <a:highlight>
                  <a:srgbClr val="FEFEFE"/>
                </a:highlight>
                <a:latin typeface="Open Sans"/>
                <a:ea typeface="Open Sans"/>
                <a:cs typeface="Open Sans"/>
                <a:sym typeface="Open Sans"/>
              </a:rPr>
              <a:t>Eliminate the need to download and store extremely large datasets.</a:t>
            </a:r>
            <a:endParaRPr sz="1200">
              <a:solidFill>
                <a:schemeClr val="dk2"/>
              </a:solidFill>
              <a:highlight>
                <a:srgbClr val="FEFEFE"/>
              </a:highlight>
              <a:latin typeface="Open Sans"/>
              <a:ea typeface="Open Sans"/>
              <a:cs typeface="Open Sans"/>
              <a:sym typeface="Open Sans"/>
            </a:endParaRPr>
          </a:p>
          <a:p>
            <a:pPr indent="-304800" lvl="0" marL="457200" rtl="0" algn="l">
              <a:lnSpc>
                <a:spcPct val="150000"/>
              </a:lnSpc>
              <a:spcBef>
                <a:spcPts val="0"/>
              </a:spcBef>
              <a:spcAft>
                <a:spcPts val="0"/>
              </a:spcAft>
              <a:buClr>
                <a:schemeClr val="dk2"/>
              </a:buClr>
              <a:buSzPts val="1200"/>
              <a:buFont typeface="Open Sans"/>
              <a:buChar char="●"/>
            </a:pPr>
            <a:r>
              <a:rPr lang="en" sz="1200">
                <a:solidFill>
                  <a:schemeClr val="dk2"/>
                </a:solidFill>
                <a:highlight>
                  <a:srgbClr val="FEFEFE"/>
                </a:highlight>
                <a:latin typeface="Open Sans"/>
                <a:ea typeface="Open Sans"/>
                <a:cs typeface="Open Sans"/>
                <a:sym typeface="Open Sans"/>
              </a:rPr>
              <a:t>Hosts large datasets such as TCGA, TARGET, Human Cell Atlas.</a:t>
            </a:r>
            <a:endParaRPr sz="1200">
              <a:solidFill>
                <a:schemeClr val="dk2"/>
              </a:solidFill>
              <a:highlight>
                <a:srgbClr val="FEFEFE"/>
              </a:highlight>
              <a:latin typeface="Open Sans"/>
              <a:ea typeface="Open Sans"/>
              <a:cs typeface="Open Sans"/>
              <a:sym typeface="Open Sans"/>
            </a:endParaRPr>
          </a:p>
          <a:p>
            <a:pPr indent="0" lvl="0" marL="0" rtl="0" algn="l">
              <a:lnSpc>
                <a:spcPct val="150000"/>
              </a:lnSpc>
              <a:spcBef>
                <a:spcPts val="0"/>
              </a:spcBef>
              <a:spcAft>
                <a:spcPts val="0"/>
              </a:spcAft>
              <a:buNone/>
            </a:pPr>
            <a:r>
              <a:rPr lang="en" sz="1200">
                <a:solidFill>
                  <a:schemeClr val="dk2"/>
                </a:solidFill>
                <a:highlight>
                  <a:srgbClr val="FEFEFE"/>
                </a:highlight>
                <a:latin typeface="Open Sans"/>
                <a:ea typeface="Open Sans"/>
                <a:cs typeface="Open Sans"/>
                <a:sym typeface="Open Sans"/>
              </a:rPr>
              <a:t>Selected somatic short variant workflows from NCI Cloud resources:</a:t>
            </a:r>
            <a:endParaRPr sz="1200">
              <a:solidFill>
                <a:schemeClr val="dk2"/>
              </a:solidFill>
              <a:highlight>
                <a:srgbClr val="FEFEFE"/>
              </a:highlight>
              <a:latin typeface="Open Sans"/>
              <a:ea typeface="Open Sans"/>
              <a:cs typeface="Open Sans"/>
              <a:sym typeface="Open Sans"/>
            </a:endParaRPr>
          </a:p>
          <a:p>
            <a:pPr indent="-304800" lvl="0" marL="457200" rtl="0" algn="l">
              <a:lnSpc>
                <a:spcPct val="150000"/>
              </a:lnSpc>
              <a:spcBef>
                <a:spcPts val="0"/>
              </a:spcBef>
              <a:spcAft>
                <a:spcPts val="0"/>
              </a:spcAft>
              <a:buClr>
                <a:schemeClr val="dk2"/>
              </a:buClr>
              <a:buSzPts val="1200"/>
              <a:buFont typeface="Open Sans"/>
              <a:buChar char="●"/>
            </a:pPr>
            <a:r>
              <a:rPr lang="en" sz="1200">
                <a:solidFill>
                  <a:schemeClr val="dk2"/>
                </a:solidFill>
                <a:highlight>
                  <a:srgbClr val="FEFEFE"/>
                </a:highlight>
                <a:latin typeface="Open Sans"/>
                <a:ea typeface="Open Sans"/>
                <a:cs typeface="Open Sans"/>
                <a:sym typeface="Open Sans"/>
              </a:rPr>
              <a:t>Strelka</a:t>
            </a:r>
            <a:endParaRPr sz="1200">
              <a:solidFill>
                <a:schemeClr val="dk2"/>
              </a:solidFill>
              <a:highlight>
                <a:srgbClr val="FEFEFE"/>
              </a:highlight>
              <a:latin typeface="Open Sans"/>
              <a:ea typeface="Open Sans"/>
              <a:cs typeface="Open Sans"/>
              <a:sym typeface="Open Sans"/>
            </a:endParaRPr>
          </a:p>
          <a:p>
            <a:pPr indent="-304800" lvl="0" marL="457200" rtl="0" algn="l">
              <a:lnSpc>
                <a:spcPct val="150000"/>
              </a:lnSpc>
              <a:spcBef>
                <a:spcPts val="0"/>
              </a:spcBef>
              <a:spcAft>
                <a:spcPts val="0"/>
              </a:spcAft>
              <a:buClr>
                <a:schemeClr val="dk2"/>
              </a:buClr>
              <a:buSzPts val="1200"/>
              <a:buFont typeface="Open Sans"/>
              <a:buChar char="●"/>
            </a:pPr>
            <a:r>
              <a:rPr lang="en" sz="1200">
                <a:solidFill>
                  <a:schemeClr val="dk2"/>
                </a:solidFill>
                <a:highlight>
                  <a:srgbClr val="FEFEFE"/>
                </a:highlight>
                <a:latin typeface="Open Sans"/>
                <a:ea typeface="Open Sans"/>
                <a:cs typeface="Open Sans"/>
                <a:sym typeface="Open Sans"/>
              </a:rPr>
              <a:t>VarDict</a:t>
            </a:r>
            <a:endParaRPr sz="1200">
              <a:solidFill>
                <a:schemeClr val="dk2"/>
              </a:solidFill>
              <a:highlight>
                <a:srgbClr val="FEFEFE"/>
              </a:highlight>
              <a:latin typeface="Open Sans"/>
              <a:ea typeface="Open Sans"/>
              <a:cs typeface="Open Sans"/>
              <a:sym typeface="Open Sans"/>
            </a:endParaRPr>
          </a:p>
          <a:p>
            <a:pPr indent="-304800" lvl="0" marL="457200" rtl="0" algn="l">
              <a:lnSpc>
                <a:spcPct val="150000"/>
              </a:lnSpc>
              <a:spcBef>
                <a:spcPts val="0"/>
              </a:spcBef>
              <a:spcAft>
                <a:spcPts val="0"/>
              </a:spcAft>
              <a:buClr>
                <a:schemeClr val="dk2"/>
              </a:buClr>
              <a:buSzPts val="1200"/>
              <a:buFont typeface="Open Sans"/>
              <a:buChar char="●"/>
            </a:pPr>
            <a:r>
              <a:rPr lang="en" sz="1200">
                <a:solidFill>
                  <a:schemeClr val="dk2"/>
                </a:solidFill>
                <a:highlight>
                  <a:srgbClr val="FEFEFE"/>
                </a:highlight>
                <a:latin typeface="Open Sans"/>
                <a:ea typeface="Open Sans"/>
                <a:cs typeface="Open Sans"/>
                <a:sym typeface="Open Sans"/>
              </a:rPr>
              <a:t>VarScan</a:t>
            </a:r>
            <a:endParaRPr sz="1200">
              <a:solidFill>
                <a:schemeClr val="dk2"/>
              </a:solidFill>
              <a:highlight>
                <a:srgbClr val="FEFEFE"/>
              </a:highlight>
              <a:latin typeface="Open Sans"/>
              <a:ea typeface="Open Sans"/>
              <a:cs typeface="Open Sans"/>
              <a:sym typeface="Open Sans"/>
            </a:endParaRPr>
          </a:p>
          <a:p>
            <a:pPr indent="-304800" lvl="0" marL="457200" rtl="0" algn="l">
              <a:lnSpc>
                <a:spcPct val="150000"/>
              </a:lnSpc>
              <a:spcBef>
                <a:spcPts val="0"/>
              </a:spcBef>
              <a:spcAft>
                <a:spcPts val="0"/>
              </a:spcAft>
              <a:buClr>
                <a:schemeClr val="dk2"/>
              </a:buClr>
              <a:buSzPts val="1200"/>
              <a:buFont typeface="Open Sans"/>
              <a:buChar char="●"/>
            </a:pPr>
            <a:r>
              <a:rPr lang="en" sz="1200">
                <a:solidFill>
                  <a:schemeClr val="dk2"/>
                </a:solidFill>
                <a:highlight>
                  <a:srgbClr val="FEFEFE"/>
                </a:highlight>
                <a:latin typeface="Open Sans"/>
                <a:ea typeface="Open Sans"/>
                <a:cs typeface="Open Sans"/>
                <a:sym typeface="Open Sans"/>
              </a:rPr>
              <a:t>GATK</a:t>
            </a:r>
            <a:endParaRPr sz="1200">
              <a:solidFill>
                <a:schemeClr val="dk2"/>
              </a:solidFill>
              <a:highlight>
                <a:srgbClr val="FEFEFE"/>
              </a:highlight>
              <a:latin typeface="Open Sans"/>
              <a:ea typeface="Open Sans"/>
              <a:cs typeface="Open Sans"/>
              <a:sym typeface="Open Sans"/>
            </a:endParaRPr>
          </a:p>
          <a:p>
            <a:pPr indent="-304800" lvl="0" marL="457200" rtl="0" algn="l">
              <a:lnSpc>
                <a:spcPct val="150000"/>
              </a:lnSpc>
              <a:spcBef>
                <a:spcPts val="0"/>
              </a:spcBef>
              <a:spcAft>
                <a:spcPts val="0"/>
              </a:spcAft>
              <a:buClr>
                <a:schemeClr val="dk2"/>
              </a:buClr>
              <a:buSzPts val="1200"/>
              <a:buFont typeface="Open Sans"/>
              <a:buChar char="●"/>
            </a:pPr>
            <a:r>
              <a:rPr lang="en" sz="1200">
                <a:solidFill>
                  <a:schemeClr val="dk2"/>
                </a:solidFill>
                <a:highlight>
                  <a:srgbClr val="FEFEFE"/>
                </a:highlight>
                <a:latin typeface="Open Sans"/>
                <a:ea typeface="Open Sans"/>
                <a:cs typeface="Open Sans"/>
                <a:sym typeface="Open Sans"/>
              </a:rPr>
              <a:t>Other variant calling (germline, SVs, </a:t>
            </a:r>
            <a:r>
              <a:rPr lang="en" sz="1200">
                <a:solidFill>
                  <a:schemeClr val="dk2"/>
                </a:solidFill>
                <a:highlight>
                  <a:srgbClr val="FEFEFE"/>
                </a:highlight>
                <a:latin typeface="Open Sans"/>
                <a:ea typeface="Open Sans"/>
                <a:cs typeface="Open Sans"/>
                <a:sym typeface="Open Sans"/>
              </a:rPr>
              <a:t>SCNA</a:t>
            </a:r>
            <a:r>
              <a:rPr lang="en" sz="1200">
                <a:solidFill>
                  <a:schemeClr val="dk2"/>
                </a:solidFill>
                <a:highlight>
                  <a:srgbClr val="FEFEFE"/>
                </a:highlight>
                <a:latin typeface="Open Sans"/>
                <a:ea typeface="Open Sans"/>
                <a:cs typeface="Open Sans"/>
                <a:sym typeface="Open Sans"/>
              </a:rPr>
              <a:t>s), multi-omics and imaging workflow also available.  </a:t>
            </a:r>
            <a:endParaRPr sz="1200">
              <a:solidFill>
                <a:schemeClr val="dk2"/>
              </a:solidFill>
              <a:highlight>
                <a:srgbClr val="FEFEFE"/>
              </a:highlight>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5"/>
          <p:cNvSpPr txBox="1"/>
          <p:nvPr/>
        </p:nvSpPr>
        <p:spPr>
          <a:xfrm>
            <a:off x="334950" y="2219500"/>
            <a:ext cx="8474100" cy="2970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solidFill>
                  <a:schemeClr val="dk2"/>
                </a:solidFill>
                <a:latin typeface="Open Sans"/>
                <a:ea typeface="Open Sans"/>
                <a:cs typeface="Open Sans"/>
                <a:sym typeface="Open Sans"/>
              </a:rPr>
              <a:t>UMIs</a:t>
            </a:r>
            <a:endParaRPr b="1">
              <a:solidFill>
                <a:schemeClr val="dk2"/>
              </a:solidFill>
              <a:latin typeface="Open Sans"/>
              <a:ea typeface="Open Sans"/>
              <a:cs typeface="Open Sans"/>
              <a:sym typeface="Open Sans"/>
            </a:endParaRPr>
          </a:p>
          <a:p>
            <a:pPr indent="-304800" lvl="0" marL="457200" rtl="0" algn="l">
              <a:lnSpc>
                <a:spcPct val="150000"/>
              </a:lnSpc>
              <a:spcBef>
                <a:spcPts val="80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9-base sequences e</a:t>
            </a:r>
            <a:r>
              <a:rPr lang="en" sz="1200">
                <a:solidFill>
                  <a:schemeClr val="dk2"/>
                </a:solidFill>
                <a:latin typeface="Open Sans"/>
                <a:ea typeface="Open Sans"/>
                <a:cs typeface="Open Sans"/>
                <a:sym typeface="Open Sans"/>
              </a:rPr>
              <a:t>mbedded in the adapter sequence of all CGR library prep. UMI is unique per molecule prior to DNA amplification </a:t>
            </a:r>
            <a:endParaRPr sz="1200">
              <a:solidFill>
                <a:schemeClr val="dk2"/>
              </a:solidFill>
              <a:latin typeface="Open Sans"/>
              <a:ea typeface="Open Sans"/>
              <a:cs typeface="Open Sans"/>
              <a:sym typeface="Open Sans"/>
            </a:endParaRPr>
          </a:p>
          <a:p>
            <a:pPr indent="-304800" lvl="0" marL="457200" rtl="0" algn="l">
              <a:lnSpc>
                <a:spcPct val="150000"/>
              </a:lnSpc>
              <a:spcBef>
                <a:spcPts val="80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I</a:t>
            </a:r>
            <a:r>
              <a:rPr lang="en" sz="1200">
                <a:solidFill>
                  <a:schemeClr val="dk2"/>
                </a:solidFill>
                <a:latin typeface="Open Sans"/>
                <a:ea typeface="Open Sans"/>
                <a:cs typeface="Open Sans"/>
                <a:sym typeface="Open Sans"/>
              </a:rPr>
              <a:t>ntended for error-correction</a:t>
            </a:r>
            <a:endParaRPr sz="1200">
              <a:solidFill>
                <a:schemeClr val="dk2"/>
              </a:solidFill>
              <a:latin typeface="Open Sans"/>
              <a:ea typeface="Open Sans"/>
              <a:cs typeface="Open Sans"/>
              <a:sym typeface="Open Sans"/>
            </a:endParaRPr>
          </a:p>
          <a:p>
            <a:pPr indent="-304800" lvl="1" marL="914400" rtl="0" algn="l">
              <a:lnSpc>
                <a:spcPct val="150000"/>
              </a:lnSpc>
              <a:spcBef>
                <a:spcPts val="80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Reads from the same molecule are collapsed into a single consensus read</a:t>
            </a:r>
            <a:endParaRPr sz="1200">
              <a:solidFill>
                <a:schemeClr val="dk2"/>
              </a:solidFill>
              <a:latin typeface="Open Sans"/>
              <a:ea typeface="Open Sans"/>
              <a:cs typeface="Open Sans"/>
              <a:sym typeface="Open Sans"/>
            </a:endParaRPr>
          </a:p>
          <a:p>
            <a:pPr indent="-304800" lvl="0" marL="457200" rtl="0" algn="l">
              <a:lnSpc>
                <a:spcPct val="150000"/>
              </a:lnSpc>
              <a:spcBef>
                <a:spcPts val="80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An analytical choice of whether to use UMIs, requires very deep coverage (&gt;500 - 1000x)</a:t>
            </a:r>
            <a:endParaRPr sz="1200">
              <a:solidFill>
                <a:schemeClr val="dk2"/>
              </a:solidFill>
              <a:latin typeface="Open Sans"/>
              <a:ea typeface="Open Sans"/>
              <a:cs typeface="Open Sans"/>
              <a:sym typeface="Open Sans"/>
            </a:endParaRPr>
          </a:p>
          <a:p>
            <a:pPr indent="-304800" lvl="1" marL="914400" rtl="0" algn="l">
              <a:lnSpc>
                <a:spcPct val="150000"/>
              </a:lnSpc>
              <a:spcBef>
                <a:spcPts val="80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Due to cost, mostly used for targeted sequencing</a:t>
            </a:r>
            <a:endParaRPr sz="1200">
              <a:solidFill>
                <a:schemeClr val="dk2"/>
              </a:solidFill>
              <a:latin typeface="Open Sans"/>
              <a:ea typeface="Open Sans"/>
              <a:cs typeface="Open Sans"/>
              <a:sym typeface="Open Sans"/>
            </a:endParaRPr>
          </a:p>
          <a:p>
            <a:pPr indent="-304800" lvl="0" marL="457200" rtl="0" algn="l">
              <a:lnSpc>
                <a:spcPct val="150000"/>
              </a:lnSpc>
              <a:spcBef>
                <a:spcPts val="800"/>
              </a:spcBef>
              <a:spcAft>
                <a:spcPts val="800"/>
              </a:spcAft>
              <a:buClr>
                <a:schemeClr val="dk2"/>
              </a:buClr>
              <a:buSzPts val="1200"/>
              <a:buFont typeface="Open Sans"/>
              <a:buChar char="●"/>
            </a:pPr>
            <a:r>
              <a:rPr lang="en" sz="1200">
                <a:solidFill>
                  <a:schemeClr val="dk2"/>
                </a:solidFill>
                <a:latin typeface="Open Sans"/>
                <a:ea typeface="Open Sans"/>
                <a:cs typeface="Open Sans"/>
                <a:sym typeface="Open Sans"/>
              </a:rPr>
              <a:t>Can improve sensitivity of low frequency calls (&lt;5%)</a:t>
            </a:r>
            <a:endParaRPr sz="1200">
              <a:solidFill>
                <a:schemeClr val="dk2"/>
              </a:solidFill>
              <a:latin typeface="Open Sans"/>
              <a:ea typeface="Open Sans"/>
              <a:cs typeface="Open Sans"/>
              <a:sym typeface="Open Sans"/>
            </a:endParaRPr>
          </a:p>
        </p:txBody>
      </p:sp>
      <p:pic>
        <p:nvPicPr>
          <p:cNvPr id="242" name="Google Shape;242;p35"/>
          <p:cNvPicPr preferRelativeResize="0"/>
          <p:nvPr/>
        </p:nvPicPr>
        <p:blipFill>
          <a:blip r:embed="rId3">
            <a:alphaModFix/>
          </a:blip>
          <a:stretch>
            <a:fillRect/>
          </a:stretch>
        </p:blipFill>
        <p:spPr>
          <a:xfrm>
            <a:off x="2477138" y="1020025"/>
            <a:ext cx="4189715" cy="1240475"/>
          </a:xfrm>
          <a:prstGeom prst="rect">
            <a:avLst/>
          </a:prstGeom>
          <a:noFill/>
          <a:ln>
            <a:noFill/>
          </a:ln>
        </p:spPr>
      </p:pic>
      <p:sp>
        <p:nvSpPr>
          <p:cNvPr id="243" name="Google Shape;243;p35"/>
          <p:cNvSpPr/>
          <p:nvPr/>
        </p:nvSpPr>
        <p:spPr>
          <a:xfrm>
            <a:off x="5691750" y="1020025"/>
            <a:ext cx="315000" cy="181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5"/>
          <p:cNvSpPr txBox="1"/>
          <p:nvPr>
            <p:ph type="title"/>
          </p:nvPr>
        </p:nvSpPr>
        <p:spPr>
          <a:xfrm>
            <a:off x="378325" y="203700"/>
            <a:ext cx="8520600" cy="67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sz="2900">
              <a:latin typeface="PT Sans Narrow"/>
              <a:ea typeface="PT Sans Narrow"/>
              <a:cs typeface="PT Sans Narrow"/>
              <a:sym typeface="PT Sans Narrow"/>
            </a:endParaRPr>
          </a:p>
          <a:p>
            <a:pPr indent="0" lvl="0" marL="0" rtl="0" algn="ctr">
              <a:spcBef>
                <a:spcPts val="0"/>
              </a:spcBef>
              <a:spcAft>
                <a:spcPts val="0"/>
              </a:spcAft>
              <a:buNone/>
            </a:pPr>
            <a:r>
              <a:rPr b="1" lang="en" sz="2900">
                <a:latin typeface="PT Sans Narrow"/>
                <a:ea typeface="PT Sans Narrow"/>
                <a:cs typeface="PT Sans Narrow"/>
                <a:sym typeface="PT Sans Narrow"/>
              </a:rPr>
              <a:t>Mutation Calling with Unique Molecular Identifiers (UMIs)</a:t>
            </a:r>
            <a:endParaRPr b="1" sz="2900">
              <a:latin typeface="PT Sans Narrow"/>
              <a:ea typeface="PT Sans Narrow"/>
              <a:cs typeface="PT Sans Narrow"/>
              <a:sym typeface="PT Sans Narrow"/>
            </a:endParaRPr>
          </a:p>
          <a:p>
            <a:pPr indent="0" lvl="0" marL="0" rtl="0" algn="l">
              <a:spcBef>
                <a:spcPts val="0"/>
              </a:spcBef>
              <a:spcAft>
                <a:spcPts val="0"/>
              </a:spcAft>
              <a:buNone/>
            </a:pPr>
            <a:r>
              <a:rPr b="1" lang="en" sz="2900">
                <a:latin typeface="PT Sans Narrow"/>
                <a:ea typeface="PT Sans Narrow"/>
                <a:cs typeface="PT Sans Narrow"/>
                <a:sym typeface="PT Sans Narrow"/>
              </a:rPr>
              <a:t>								</a:t>
            </a:r>
            <a:endParaRPr b="1" sz="2900">
              <a:latin typeface="PT Sans Narrow"/>
              <a:ea typeface="PT Sans Narrow"/>
              <a:cs typeface="PT Sans Narrow"/>
              <a:sym typeface="PT Sans Narrow"/>
            </a:endParaRPr>
          </a:p>
        </p:txBody>
      </p:sp>
      <p:sp>
        <p:nvSpPr>
          <p:cNvPr id="245" name="Google Shape;245;p35"/>
          <p:cNvSpPr txBox="1"/>
          <p:nvPr/>
        </p:nvSpPr>
        <p:spPr>
          <a:xfrm>
            <a:off x="6973250" y="1273425"/>
            <a:ext cx="1762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Source Sans Pro"/>
                <a:ea typeface="Source Sans Pro"/>
                <a:cs typeface="Source Sans Pro"/>
                <a:sym typeface="Source Sans Pro"/>
              </a:rPr>
              <a:t>Figure c</a:t>
            </a:r>
            <a:r>
              <a:rPr lang="en" sz="1200">
                <a:latin typeface="Source Sans Pro"/>
                <a:ea typeface="Source Sans Pro"/>
                <a:cs typeface="Source Sans Pro"/>
                <a:sym typeface="Source Sans Pro"/>
              </a:rPr>
              <a:t>ourtesy</a:t>
            </a:r>
            <a:r>
              <a:rPr lang="en" sz="1200">
                <a:latin typeface="Source Sans Pro"/>
                <a:ea typeface="Source Sans Pro"/>
                <a:cs typeface="Source Sans Pro"/>
                <a:sym typeface="Source Sans Pro"/>
              </a:rPr>
              <a:t> of CGR</a:t>
            </a:r>
            <a:endParaRPr sz="1200">
              <a:latin typeface="Source Sans Pro"/>
              <a:ea typeface="Source Sans Pro"/>
              <a:cs typeface="Source Sans Pro"/>
              <a:sym typeface="Source Sans Pr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36"/>
          <p:cNvPicPr preferRelativeResize="0"/>
          <p:nvPr/>
        </p:nvPicPr>
        <p:blipFill>
          <a:blip r:embed="rId3">
            <a:alphaModFix/>
          </a:blip>
          <a:stretch>
            <a:fillRect/>
          </a:stretch>
        </p:blipFill>
        <p:spPr>
          <a:xfrm>
            <a:off x="1014650" y="753175"/>
            <a:ext cx="6911674" cy="2524750"/>
          </a:xfrm>
          <a:prstGeom prst="rect">
            <a:avLst/>
          </a:prstGeom>
          <a:noFill/>
          <a:ln>
            <a:noFill/>
          </a:ln>
        </p:spPr>
      </p:pic>
      <p:sp>
        <p:nvSpPr>
          <p:cNvPr id="251" name="Google Shape;251;p36"/>
          <p:cNvSpPr txBox="1"/>
          <p:nvPr/>
        </p:nvSpPr>
        <p:spPr>
          <a:xfrm>
            <a:off x="723700" y="3388800"/>
            <a:ext cx="7796400" cy="17547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If the start/stop sites of multiple read pairs are the same </a:t>
            </a:r>
            <a:r>
              <a:rPr i="1" lang="en" sz="1200" u="sng">
                <a:solidFill>
                  <a:schemeClr val="dk2"/>
                </a:solidFill>
                <a:latin typeface="Open Sans"/>
                <a:ea typeface="Open Sans"/>
                <a:cs typeface="Open Sans"/>
                <a:sym typeface="Open Sans"/>
              </a:rPr>
              <a:t>and</a:t>
            </a:r>
            <a:r>
              <a:rPr lang="en" sz="1200">
                <a:solidFill>
                  <a:schemeClr val="dk2"/>
                </a:solidFill>
                <a:latin typeface="Open Sans"/>
                <a:ea typeface="Open Sans"/>
                <a:cs typeface="Open Sans"/>
                <a:sym typeface="Open Sans"/>
              </a:rPr>
              <a:t> they have the same UMI tag, they are identified as duplicates.</a:t>
            </a:r>
            <a:endParaRPr sz="1200">
              <a:solidFill>
                <a:schemeClr val="dk2"/>
              </a:solidFill>
              <a:latin typeface="Open Sans"/>
              <a:ea typeface="Open Sans"/>
              <a:cs typeface="Open Sans"/>
              <a:sym typeface="Open Sans"/>
            </a:endParaRPr>
          </a:p>
          <a:p>
            <a:pPr indent="-304800" lvl="0" marL="457200" rtl="0" algn="l">
              <a:lnSpc>
                <a:spcPct val="150000"/>
              </a:lnSpc>
              <a:spcBef>
                <a:spcPts val="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Only molecules that have multiple read pairs are kept</a:t>
            </a:r>
            <a:endParaRPr sz="1200">
              <a:solidFill>
                <a:schemeClr val="dk2"/>
              </a:solidFill>
              <a:latin typeface="Open Sans"/>
              <a:ea typeface="Open Sans"/>
              <a:cs typeface="Open Sans"/>
              <a:sym typeface="Open Sans"/>
            </a:endParaRPr>
          </a:p>
          <a:p>
            <a:pPr indent="-304800" lvl="1" marL="914400" rtl="0" algn="l">
              <a:lnSpc>
                <a:spcPct val="150000"/>
              </a:lnSpc>
              <a:spcBef>
                <a:spcPts val="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Singleton read pairs are discarded, reducing final coverage for variant calling.</a:t>
            </a:r>
            <a:endParaRPr sz="1200">
              <a:solidFill>
                <a:schemeClr val="dk2"/>
              </a:solidFill>
              <a:latin typeface="Open Sans"/>
              <a:ea typeface="Open Sans"/>
              <a:cs typeface="Open Sans"/>
              <a:sym typeface="Open Sans"/>
            </a:endParaRPr>
          </a:p>
          <a:p>
            <a:pPr indent="-304800" lvl="0" marL="457200" rtl="0" algn="l">
              <a:lnSpc>
                <a:spcPct val="150000"/>
              </a:lnSpc>
              <a:spcBef>
                <a:spcPts val="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Many late-stage PCR errors and sequencing errors can be eliminated, reducing noise. </a:t>
            </a:r>
            <a:endParaRPr sz="1200">
              <a:solidFill>
                <a:schemeClr val="dk2"/>
              </a:solidFill>
              <a:latin typeface="Open Sans"/>
              <a:ea typeface="Open Sans"/>
              <a:cs typeface="Open Sans"/>
              <a:sym typeface="Open Sans"/>
            </a:endParaRPr>
          </a:p>
          <a:p>
            <a:pPr indent="-304800" lvl="1" marL="914400" rtl="0" algn="l">
              <a:lnSpc>
                <a:spcPct val="150000"/>
              </a:lnSpc>
              <a:spcBef>
                <a:spcPts val="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Because of the reduction in errors, true low frequency variants are more readily called.</a:t>
            </a:r>
            <a:endParaRPr sz="1200">
              <a:solidFill>
                <a:schemeClr val="dk2"/>
              </a:solidFill>
              <a:latin typeface="Open Sans"/>
              <a:ea typeface="Open Sans"/>
              <a:cs typeface="Open Sans"/>
              <a:sym typeface="Open Sans"/>
            </a:endParaRPr>
          </a:p>
        </p:txBody>
      </p:sp>
      <p:sp>
        <p:nvSpPr>
          <p:cNvPr id="252" name="Google Shape;252;p36"/>
          <p:cNvSpPr txBox="1"/>
          <p:nvPr>
            <p:ph type="title"/>
          </p:nvPr>
        </p:nvSpPr>
        <p:spPr>
          <a:xfrm>
            <a:off x="490300" y="151450"/>
            <a:ext cx="8520600" cy="40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900">
                <a:latin typeface="PT Sans Narrow"/>
                <a:ea typeface="PT Sans Narrow"/>
                <a:cs typeface="PT Sans Narrow"/>
                <a:sym typeface="PT Sans Narrow"/>
              </a:rPr>
              <a:t>UMIs for error correction</a:t>
            </a:r>
            <a:endParaRPr b="1" sz="2900">
              <a:latin typeface="PT Sans Narrow"/>
              <a:ea typeface="PT Sans Narrow"/>
              <a:cs typeface="PT Sans Narrow"/>
              <a:sym typeface="PT Sans Narrow"/>
            </a:endParaRPr>
          </a:p>
          <a:p>
            <a:pPr indent="0" lvl="0" marL="0" rtl="0" algn="l">
              <a:spcBef>
                <a:spcPts val="0"/>
              </a:spcBef>
              <a:spcAft>
                <a:spcPts val="0"/>
              </a:spcAft>
              <a:buNone/>
            </a:pPr>
            <a:r>
              <a:rPr b="1" lang="en" sz="2900">
                <a:latin typeface="PT Sans Narrow"/>
                <a:ea typeface="PT Sans Narrow"/>
                <a:cs typeface="PT Sans Narrow"/>
                <a:sym typeface="PT Sans Narrow"/>
              </a:rPr>
              <a:t>								</a:t>
            </a:r>
            <a:endParaRPr b="1" sz="2900">
              <a:latin typeface="PT Sans Narrow"/>
              <a:ea typeface="PT Sans Narrow"/>
              <a:cs typeface="PT Sans Narrow"/>
              <a:sym typeface="PT Sans Narrow"/>
            </a:endParaRPr>
          </a:p>
        </p:txBody>
      </p:sp>
      <p:sp>
        <p:nvSpPr>
          <p:cNvPr id="253" name="Google Shape;253;p36"/>
          <p:cNvSpPr txBox="1"/>
          <p:nvPr/>
        </p:nvSpPr>
        <p:spPr>
          <a:xfrm>
            <a:off x="7248700" y="615725"/>
            <a:ext cx="1762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Source Sans Pro"/>
                <a:ea typeface="Source Sans Pro"/>
                <a:cs typeface="Source Sans Pro"/>
                <a:sym typeface="Source Sans Pro"/>
              </a:rPr>
              <a:t>Figure courtesy of CGR</a:t>
            </a:r>
            <a:endParaRPr sz="1200">
              <a:latin typeface="Source Sans Pro"/>
              <a:ea typeface="Source Sans Pro"/>
              <a:cs typeface="Source Sans Pro"/>
              <a:sym typeface="Source Sans Pr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7"/>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latin typeface="PT Sans Narrow"/>
                <a:ea typeface="PT Sans Narrow"/>
                <a:cs typeface="PT Sans Narrow"/>
                <a:sym typeface="PT Sans Narrow"/>
              </a:rPr>
              <a:t>Variant filtering &amp; annotation</a:t>
            </a:r>
            <a:endParaRPr b="1">
              <a:latin typeface="PT Sans Narrow"/>
              <a:ea typeface="PT Sans Narrow"/>
              <a:cs typeface="PT Sans Narrow"/>
              <a:sym typeface="PT Sans Narrow"/>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8"/>
          <p:cNvSpPr txBox="1"/>
          <p:nvPr>
            <p:ph idx="1" type="body"/>
          </p:nvPr>
        </p:nvSpPr>
        <p:spPr>
          <a:xfrm>
            <a:off x="1068300" y="273101"/>
            <a:ext cx="7007400" cy="8226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b="1" lang="en" sz="3600">
                <a:solidFill>
                  <a:schemeClr val="dk2"/>
                </a:solidFill>
                <a:latin typeface="PT Sans Narrow"/>
                <a:ea typeface="PT Sans Narrow"/>
                <a:cs typeface="PT Sans Narrow"/>
                <a:sym typeface="PT Sans Narrow"/>
              </a:rPr>
              <a:t>Somatic v</a:t>
            </a:r>
            <a:r>
              <a:rPr b="1" lang="en" sz="3600">
                <a:solidFill>
                  <a:schemeClr val="dk2"/>
                </a:solidFill>
                <a:latin typeface="PT Sans Narrow"/>
                <a:ea typeface="PT Sans Narrow"/>
                <a:cs typeface="PT Sans Narrow"/>
                <a:sym typeface="PT Sans Narrow"/>
              </a:rPr>
              <a:t>ariant filtering</a:t>
            </a:r>
            <a:endParaRPr sz="3600">
              <a:solidFill>
                <a:schemeClr val="dk2"/>
              </a:solidFill>
              <a:latin typeface="PT Sans Narrow"/>
              <a:ea typeface="PT Sans Narrow"/>
              <a:cs typeface="PT Sans Narrow"/>
              <a:sym typeface="PT Sans Narrow"/>
            </a:endParaRPr>
          </a:p>
        </p:txBody>
      </p:sp>
      <p:pic>
        <p:nvPicPr>
          <p:cNvPr id="264" name="Google Shape;264;p38"/>
          <p:cNvPicPr preferRelativeResize="0"/>
          <p:nvPr/>
        </p:nvPicPr>
        <p:blipFill rotWithShape="1">
          <a:blip r:embed="rId3">
            <a:alphaModFix/>
          </a:blip>
          <a:srcRect b="0" l="0" r="0" t="1419"/>
          <a:stretch/>
        </p:blipFill>
        <p:spPr>
          <a:xfrm>
            <a:off x="341925" y="1332000"/>
            <a:ext cx="4288502" cy="3135751"/>
          </a:xfrm>
          <a:prstGeom prst="rect">
            <a:avLst/>
          </a:prstGeom>
          <a:noFill/>
          <a:ln>
            <a:noFill/>
          </a:ln>
        </p:spPr>
      </p:pic>
      <p:sp>
        <p:nvSpPr>
          <p:cNvPr id="265" name="Google Shape;265;p38"/>
          <p:cNvSpPr/>
          <p:nvPr/>
        </p:nvSpPr>
        <p:spPr>
          <a:xfrm>
            <a:off x="3331025" y="2623450"/>
            <a:ext cx="1086900" cy="196800"/>
          </a:xfrm>
          <a:prstGeom prst="rect">
            <a:avLst/>
          </a:prstGeom>
          <a:solidFill>
            <a:srgbClr val="38761D"/>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chemeClr val="lt1"/>
                </a:solidFill>
                <a:latin typeface="Comfortaa"/>
                <a:ea typeface="Comfortaa"/>
                <a:cs typeface="Comfortaa"/>
                <a:sym typeface="Comfortaa"/>
              </a:rPr>
              <a:t>FilterMutectCalls</a:t>
            </a:r>
            <a:endParaRPr b="1" sz="700">
              <a:solidFill>
                <a:schemeClr val="lt1"/>
              </a:solidFill>
              <a:latin typeface="Comfortaa"/>
              <a:ea typeface="Comfortaa"/>
              <a:cs typeface="Comfortaa"/>
              <a:sym typeface="Comfortaa"/>
            </a:endParaRPr>
          </a:p>
        </p:txBody>
      </p:sp>
      <p:sp>
        <p:nvSpPr>
          <p:cNvPr id="266" name="Google Shape;266;p38"/>
          <p:cNvSpPr txBox="1"/>
          <p:nvPr/>
        </p:nvSpPr>
        <p:spPr>
          <a:xfrm>
            <a:off x="4891000" y="1410300"/>
            <a:ext cx="3846600" cy="2816700"/>
          </a:xfrm>
          <a:prstGeom prst="rect">
            <a:avLst/>
          </a:prstGeom>
          <a:noFill/>
          <a:ln>
            <a:noFill/>
          </a:ln>
        </p:spPr>
        <p:txBody>
          <a:bodyPr anchorCtr="0" anchor="t" bIns="91425" lIns="91425" spcFirstLastPara="1" rIns="91425" wrap="square" tIns="91425">
            <a:spAutoFit/>
          </a:bodyPr>
          <a:lstStyle/>
          <a:p>
            <a:pPr indent="-304800" lvl="0" marL="457200" rtl="0" algn="just">
              <a:lnSpc>
                <a:spcPct val="150000"/>
              </a:lnSpc>
              <a:spcBef>
                <a:spcPts val="60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To remove potential artifact signals caused by sequencing platform, alignment software, and incomplete or complex nature of reference genomes</a:t>
            </a:r>
            <a:r>
              <a:rPr lang="en" sz="1200">
                <a:solidFill>
                  <a:schemeClr val="dk2"/>
                </a:solidFill>
                <a:latin typeface="Open Sans"/>
                <a:ea typeface="Open Sans"/>
                <a:cs typeface="Open Sans"/>
                <a:sym typeface="Open Sans"/>
              </a:rPr>
              <a:t>. </a:t>
            </a:r>
            <a:endParaRPr sz="1200">
              <a:solidFill>
                <a:schemeClr val="dk2"/>
              </a:solidFill>
              <a:latin typeface="Open Sans"/>
              <a:ea typeface="Open Sans"/>
              <a:cs typeface="Open Sans"/>
              <a:sym typeface="Open Sans"/>
            </a:endParaRPr>
          </a:p>
          <a:p>
            <a:pPr indent="0" lvl="0" marL="457200" rtl="0" algn="just">
              <a:lnSpc>
                <a:spcPct val="150000"/>
              </a:lnSpc>
              <a:spcBef>
                <a:spcPts val="600"/>
              </a:spcBef>
              <a:spcAft>
                <a:spcPts val="0"/>
              </a:spcAft>
              <a:buNone/>
            </a:pPr>
            <a:r>
              <a:rPr lang="en" sz="1200">
                <a:solidFill>
                  <a:schemeClr val="dk2"/>
                </a:solidFill>
                <a:latin typeface="Open Sans"/>
                <a:ea typeface="Open Sans"/>
                <a:cs typeface="Open Sans"/>
                <a:sym typeface="Open Sans"/>
              </a:rPr>
              <a:t>[</a:t>
            </a:r>
            <a:r>
              <a:rPr b="1" lang="en" sz="1200">
                <a:solidFill>
                  <a:srgbClr val="7E0000"/>
                </a:solidFill>
                <a:latin typeface="Open Sans"/>
                <a:ea typeface="Open Sans"/>
                <a:cs typeface="Open Sans"/>
                <a:sym typeface="Open Sans"/>
              </a:rPr>
              <a:t>GATK - FilterMutectCalls</a:t>
            </a:r>
            <a:r>
              <a:rPr b="1" lang="en" sz="1200">
                <a:solidFill>
                  <a:schemeClr val="dk2"/>
                </a:solidFill>
                <a:latin typeface="Open Sans"/>
                <a:ea typeface="Open Sans"/>
                <a:cs typeface="Open Sans"/>
                <a:sym typeface="Open Sans"/>
              </a:rPr>
              <a:t> </a:t>
            </a:r>
            <a:r>
              <a:rPr lang="en" sz="1200">
                <a:solidFill>
                  <a:schemeClr val="dk2"/>
                </a:solidFill>
                <a:latin typeface="Open Sans"/>
                <a:ea typeface="Open Sans"/>
                <a:cs typeface="Open Sans"/>
                <a:sym typeface="Open Sans"/>
              </a:rPr>
              <a:t>]</a:t>
            </a:r>
            <a:endParaRPr sz="1200">
              <a:solidFill>
                <a:schemeClr val="dk2"/>
              </a:solidFill>
              <a:latin typeface="Open Sans"/>
              <a:ea typeface="Open Sans"/>
              <a:cs typeface="Open Sans"/>
              <a:sym typeface="Open Sans"/>
            </a:endParaRPr>
          </a:p>
          <a:p>
            <a:pPr indent="-304800" lvl="0" marL="457200" rtl="0" algn="just">
              <a:lnSpc>
                <a:spcPct val="150000"/>
              </a:lnSpc>
              <a:spcBef>
                <a:spcPts val="60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To remove potential contaminated signals from germline variants. </a:t>
            </a:r>
            <a:endParaRPr sz="1200">
              <a:solidFill>
                <a:schemeClr val="dk2"/>
              </a:solidFill>
              <a:latin typeface="Open Sans"/>
              <a:ea typeface="Open Sans"/>
              <a:cs typeface="Open Sans"/>
              <a:sym typeface="Open Sans"/>
            </a:endParaRPr>
          </a:p>
          <a:p>
            <a:pPr indent="0" lvl="0" marL="457200" rtl="0" algn="just">
              <a:lnSpc>
                <a:spcPct val="150000"/>
              </a:lnSpc>
              <a:spcBef>
                <a:spcPts val="600"/>
              </a:spcBef>
              <a:spcAft>
                <a:spcPts val="0"/>
              </a:spcAft>
              <a:buNone/>
            </a:pPr>
            <a:r>
              <a:rPr lang="en" sz="1200">
                <a:solidFill>
                  <a:schemeClr val="dk2"/>
                </a:solidFill>
                <a:latin typeface="Open Sans"/>
                <a:ea typeface="Open Sans"/>
                <a:cs typeface="Open Sans"/>
                <a:sym typeface="Open Sans"/>
              </a:rPr>
              <a:t>[</a:t>
            </a:r>
            <a:r>
              <a:rPr b="1" lang="en" sz="1200">
                <a:solidFill>
                  <a:srgbClr val="7E0000"/>
                </a:solidFill>
                <a:latin typeface="Open Sans"/>
                <a:ea typeface="Open Sans"/>
                <a:cs typeface="Open Sans"/>
                <a:sym typeface="Open Sans"/>
              </a:rPr>
              <a:t>Germline Population Variant Database (PVDs)</a:t>
            </a:r>
            <a:r>
              <a:rPr b="1" lang="en" sz="1200">
                <a:solidFill>
                  <a:schemeClr val="dk2"/>
                </a:solidFill>
                <a:latin typeface="Open Sans"/>
                <a:ea typeface="Open Sans"/>
                <a:cs typeface="Open Sans"/>
                <a:sym typeface="Open Sans"/>
              </a:rPr>
              <a:t> </a:t>
            </a:r>
            <a:r>
              <a:rPr lang="en" sz="1200">
                <a:solidFill>
                  <a:schemeClr val="dk2"/>
                </a:solidFill>
                <a:latin typeface="Open Sans"/>
                <a:ea typeface="Open Sans"/>
                <a:cs typeface="Open Sans"/>
                <a:sym typeface="Open Sans"/>
              </a:rPr>
              <a:t>]</a:t>
            </a:r>
            <a:endParaRPr sz="1200">
              <a:solidFill>
                <a:schemeClr val="dk2"/>
              </a:solidFill>
              <a:latin typeface="Open Sans"/>
              <a:ea typeface="Open Sans"/>
              <a:cs typeface="Open Sans"/>
              <a:sym typeface="Open Sans"/>
            </a:endParaRPr>
          </a:p>
        </p:txBody>
      </p:sp>
      <p:sp>
        <p:nvSpPr>
          <p:cNvPr id="267" name="Google Shape;267;p38"/>
          <p:cNvSpPr txBox="1"/>
          <p:nvPr/>
        </p:nvSpPr>
        <p:spPr>
          <a:xfrm>
            <a:off x="7097050" y="821775"/>
            <a:ext cx="206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268" name="Google Shape;268;p38"/>
          <p:cNvSpPr txBox="1"/>
          <p:nvPr/>
        </p:nvSpPr>
        <p:spPr>
          <a:xfrm>
            <a:off x="246975" y="4704050"/>
            <a:ext cx="87894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800">
                <a:solidFill>
                  <a:srgbClr val="FF0000"/>
                </a:solidFill>
                <a:latin typeface="Comic Sans MS"/>
                <a:ea typeface="Comic Sans MS"/>
                <a:cs typeface="Comic Sans MS"/>
                <a:sym typeface="Comic Sans MS"/>
              </a:rPr>
              <a:t>Friendly Reminder: </a:t>
            </a:r>
            <a:r>
              <a:rPr i="1" lang="en" sz="800">
                <a:latin typeface="Comic Sans MS"/>
                <a:ea typeface="Comic Sans MS"/>
                <a:cs typeface="Comic Sans MS"/>
                <a:sym typeface="Comic Sans MS"/>
              </a:rPr>
              <a:t> Raw reads preprocessing &amp; Somatic variant calling &amp; Filtering &amp; Annotation will be shown in the later </a:t>
            </a:r>
            <a:r>
              <a:rPr i="1" lang="en" sz="800">
                <a:solidFill>
                  <a:schemeClr val="dk2"/>
                </a:solidFill>
                <a:latin typeface="Comic Sans MS"/>
                <a:ea typeface="Comic Sans MS"/>
                <a:cs typeface="Comic Sans MS"/>
                <a:sym typeface="Comic Sans MS"/>
              </a:rPr>
              <a:t>p</a:t>
            </a:r>
            <a:r>
              <a:rPr i="1" lang="en" sz="800">
                <a:solidFill>
                  <a:schemeClr val="dk2"/>
                </a:solidFill>
                <a:latin typeface="Comic Sans MS"/>
                <a:ea typeface="Comic Sans MS"/>
                <a:cs typeface="Comic Sans MS"/>
                <a:sym typeface="Comic Sans MS"/>
              </a:rPr>
              <a:t>ractical session. Welcome!</a:t>
            </a:r>
            <a:endParaRPr i="1" sz="800">
              <a:latin typeface="Comic Sans MS"/>
              <a:ea typeface="Comic Sans MS"/>
              <a:cs typeface="Comic Sans MS"/>
              <a:sym typeface="Comic Sans M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9"/>
          <p:cNvSpPr txBox="1"/>
          <p:nvPr>
            <p:ph idx="1" type="body"/>
          </p:nvPr>
        </p:nvSpPr>
        <p:spPr>
          <a:xfrm>
            <a:off x="0" y="77650"/>
            <a:ext cx="9036300" cy="550800"/>
          </a:xfrm>
          <a:prstGeom prst="rect">
            <a:avLst/>
          </a:prstGeom>
          <a:noFill/>
          <a:ln>
            <a:noFill/>
          </a:ln>
        </p:spPr>
        <p:txBody>
          <a:bodyPr anchorCtr="0" anchor="t" bIns="34275" lIns="68575" spcFirstLastPara="1" rIns="68575" wrap="square" tIns="34275">
            <a:noAutofit/>
          </a:bodyPr>
          <a:lstStyle/>
          <a:p>
            <a:pPr indent="0" lvl="0" marL="457200" rtl="0" algn="ctr">
              <a:lnSpc>
                <a:spcPct val="90000"/>
              </a:lnSpc>
              <a:spcBef>
                <a:spcPts val="0"/>
              </a:spcBef>
              <a:spcAft>
                <a:spcPts val="0"/>
              </a:spcAft>
              <a:buNone/>
            </a:pPr>
            <a:r>
              <a:rPr b="1" lang="en" sz="3600">
                <a:solidFill>
                  <a:schemeClr val="dk2"/>
                </a:solidFill>
                <a:latin typeface="PT Sans Narrow"/>
                <a:ea typeface="PT Sans Narrow"/>
                <a:cs typeface="PT Sans Narrow"/>
                <a:sym typeface="PT Sans Narrow"/>
              </a:rPr>
              <a:t>Commonly used tags for </a:t>
            </a:r>
            <a:r>
              <a:rPr b="1" lang="en" sz="3600">
                <a:solidFill>
                  <a:schemeClr val="dk2"/>
                </a:solidFill>
                <a:latin typeface="PT Sans Narrow"/>
                <a:ea typeface="PT Sans Narrow"/>
                <a:cs typeface="PT Sans Narrow"/>
                <a:sym typeface="PT Sans Narrow"/>
              </a:rPr>
              <a:t>somatic</a:t>
            </a:r>
            <a:r>
              <a:rPr b="1" lang="en" sz="3600">
                <a:solidFill>
                  <a:schemeClr val="dk2"/>
                </a:solidFill>
                <a:latin typeface="PT Sans Narrow"/>
                <a:ea typeface="PT Sans Narrow"/>
                <a:cs typeface="PT Sans Narrow"/>
                <a:sym typeface="PT Sans Narrow"/>
              </a:rPr>
              <a:t> variants filtering</a:t>
            </a:r>
            <a:endParaRPr sz="3600">
              <a:solidFill>
                <a:schemeClr val="dk2"/>
              </a:solidFill>
              <a:latin typeface="PT Sans Narrow"/>
              <a:ea typeface="PT Sans Narrow"/>
              <a:cs typeface="PT Sans Narrow"/>
              <a:sym typeface="PT Sans Narrow"/>
            </a:endParaRPr>
          </a:p>
        </p:txBody>
      </p:sp>
      <p:sp>
        <p:nvSpPr>
          <p:cNvPr id="274" name="Google Shape;274;p39"/>
          <p:cNvSpPr txBox="1"/>
          <p:nvPr/>
        </p:nvSpPr>
        <p:spPr>
          <a:xfrm>
            <a:off x="7097050" y="821775"/>
            <a:ext cx="206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275" name="Google Shape;275;p39"/>
          <p:cNvSpPr txBox="1"/>
          <p:nvPr/>
        </p:nvSpPr>
        <p:spPr>
          <a:xfrm>
            <a:off x="246975" y="4704050"/>
            <a:ext cx="87894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800">
                <a:solidFill>
                  <a:srgbClr val="FF0000"/>
                </a:solidFill>
                <a:latin typeface="Open Sans"/>
                <a:ea typeface="Open Sans"/>
                <a:cs typeface="Open Sans"/>
                <a:sym typeface="Open Sans"/>
              </a:rPr>
              <a:t>Friendly Reminder: </a:t>
            </a:r>
            <a:r>
              <a:rPr i="1" lang="en" sz="800">
                <a:latin typeface="Open Sans"/>
                <a:ea typeface="Open Sans"/>
                <a:cs typeface="Open Sans"/>
                <a:sym typeface="Open Sans"/>
              </a:rPr>
              <a:t> in the next IGV </a:t>
            </a:r>
            <a:r>
              <a:rPr i="1" lang="en" sz="800">
                <a:latin typeface="Open Sans"/>
                <a:ea typeface="Open Sans"/>
                <a:cs typeface="Open Sans"/>
                <a:sym typeface="Open Sans"/>
              </a:rPr>
              <a:t>visualization and validation section, detailed examples of the common filtered events</a:t>
            </a:r>
            <a:endParaRPr i="1" sz="800">
              <a:latin typeface="Open Sans"/>
              <a:ea typeface="Open Sans"/>
              <a:cs typeface="Open Sans"/>
              <a:sym typeface="Open Sans"/>
            </a:endParaRPr>
          </a:p>
        </p:txBody>
      </p:sp>
      <p:graphicFrame>
        <p:nvGraphicFramePr>
          <p:cNvPr id="276" name="Google Shape;276;p39"/>
          <p:cNvGraphicFramePr/>
          <p:nvPr/>
        </p:nvGraphicFramePr>
        <p:xfrm>
          <a:off x="947050" y="792360"/>
          <a:ext cx="3000000" cy="3000000"/>
        </p:xfrm>
        <a:graphic>
          <a:graphicData uri="http://schemas.openxmlformats.org/drawingml/2006/table">
            <a:tbl>
              <a:tblPr>
                <a:noFill/>
                <a:tableStyleId>{B3C826BE-F490-429F-A674-5786B83DEA92}</a:tableStyleId>
              </a:tblPr>
              <a:tblGrid>
                <a:gridCol w="2246050"/>
                <a:gridCol w="809975"/>
                <a:gridCol w="1808625"/>
                <a:gridCol w="2402175"/>
              </a:tblGrid>
              <a:tr h="340625">
                <a:tc>
                  <a:txBody>
                    <a:bodyPr/>
                    <a:lstStyle/>
                    <a:p>
                      <a:pPr indent="0" lvl="0" marL="0" rtl="0" algn="l">
                        <a:spcBef>
                          <a:spcPts val="0"/>
                        </a:spcBef>
                        <a:spcAft>
                          <a:spcPts val="0"/>
                        </a:spcAft>
                        <a:buNone/>
                      </a:pPr>
                      <a:r>
                        <a:rPr b="1" lang="en" sz="1100">
                          <a:solidFill>
                            <a:schemeClr val="dk2"/>
                          </a:solidFill>
                          <a:latin typeface="Open Sans"/>
                          <a:ea typeface="Open Sans"/>
                          <a:cs typeface="Open Sans"/>
                          <a:sym typeface="Open Sans"/>
                        </a:rPr>
                        <a:t>Filtering Tags</a:t>
                      </a:r>
                      <a:endParaRPr b="1" sz="1100">
                        <a:solidFill>
                          <a:schemeClr val="dk2"/>
                        </a:solidFill>
                        <a:latin typeface="Open Sans"/>
                        <a:ea typeface="Open Sans"/>
                        <a:cs typeface="Open Sans"/>
                        <a:sym typeface="Open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gridSpan="3">
                  <a:txBody>
                    <a:bodyPr/>
                    <a:lstStyle/>
                    <a:p>
                      <a:pPr indent="0" lvl="0" marL="0" rtl="0" algn="l">
                        <a:spcBef>
                          <a:spcPts val="0"/>
                        </a:spcBef>
                        <a:spcAft>
                          <a:spcPts val="0"/>
                        </a:spcAft>
                        <a:buNone/>
                      </a:pPr>
                      <a:r>
                        <a:rPr b="1" lang="en" sz="1100">
                          <a:solidFill>
                            <a:schemeClr val="dk2"/>
                          </a:solidFill>
                          <a:latin typeface="Open Sans"/>
                          <a:ea typeface="Open Sans"/>
                          <a:cs typeface="Open Sans"/>
                          <a:sym typeface="Open Sans"/>
                        </a:rPr>
                        <a:t>Description</a:t>
                      </a:r>
                      <a:endParaRPr b="1" sz="1100">
                        <a:solidFill>
                          <a:schemeClr val="dk2"/>
                        </a:solidFill>
                        <a:latin typeface="Open Sans"/>
                        <a:ea typeface="Open Sans"/>
                        <a:cs typeface="Open Sans"/>
                        <a:sym typeface="Open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hMerge="1"/>
                <a:tc hMerge="1"/>
              </a:tr>
              <a:tr h="421475">
                <a:tc>
                  <a:txBody>
                    <a:bodyPr/>
                    <a:lstStyle/>
                    <a:p>
                      <a:pPr indent="0" lvl="0" marL="0" rtl="0" algn="l">
                        <a:lnSpc>
                          <a:spcPct val="115000"/>
                        </a:lnSpc>
                        <a:spcBef>
                          <a:spcPts val="400"/>
                        </a:spcBef>
                        <a:spcAft>
                          <a:spcPts val="0"/>
                        </a:spcAft>
                        <a:buNone/>
                      </a:pPr>
                      <a:r>
                        <a:rPr b="1" lang="en" sz="1100">
                          <a:solidFill>
                            <a:schemeClr val="dk2"/>
                          </a:solidFill>
                          <a:latin typeface="Open Sans"/>
                          <a:ea typeface="Open Sans"/>
                          <a:cs typeface="Open Sans"/>
                          <a:sym typeface="Open Sans"/>
                        </a:rPr>
                        <a:t>alt_allele_in_normal</a:t>
                      </a:r>
                      <a:endParaRPr sz="1100">
                        <a:solidFill>
                          <a:schemeClr val="dk2"/>
                        </a:solidFill>
                        <a:latin typeface="Open Sans"/>
                        <a:ea typeface="Open Sans"/>
                        <a:cs typeface="Open Sans"/>
                        <a:sym typeface="Open Sans"/>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gridSpan="3">
                  <a:txBody>
                    <a:bodyPr/>
                    <a:lstStyle/>
                    <a:p>
                      <a:pPr indent="0" lvl="0" marL="0" rtl="0" algn="just">
                        <a:lnSpc>
                          <a:spcPct val="115000"/>
                        </a:lnSpc>
                        <a:spcBef>
                          <a:spcPts val="400"/>
                        </a:spcBef>
                        <a:spcAft>
                          <a:spcPts val="0"/>
                        </a:spcAft>
                        <a:buNone/>
                      </a:pPr>
                      <a:r>
                        <a:rPr lang="en" sz="1100">
                          <a:solidFill>
                            <a:schemeClr val="dk2"/>
                          </a:solidFill>
                          <a:latin typeface="Open Sans"/>
                          <a:ea typeface="Open Sans"/>
                          <a:cs typeface="Open Sans"/>
                          <a:sym typeface="Open Sans"/>
                        </a:rPr>
                        <a:t>filter out variants with enough evidence as being present in the paired normal sample</a:t>
                      </a:r>
                      <a:endParaRPr sz="1100">
                        <a:solidFill>
                          <a:schemeClr val="dk2"/>
                        </a:solidFill>
                        <a:latin typeface="Open Sans"/>
                        <a:ea typeface="Open Sans"/>
                        <a:cs typeface="Open Sans"/>
                        <a:sym typeface="Open Sans"/>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r>
              <a:tr h="438875">
                <a:tc>
                  <a:txBody>
                    <a:bodyPr/>
                    <a:lstStyle/>
                    <a:p>
                      <a:pPr indent="0" lvl="0" marL="0" rtl="0" algn="l">
                        <a:lnSpc>
                          <a:spcPct val="115000"/>
                        </a:lnSpc>
                        <a:spcBef>
                          <a:spcPts val="400"/>
                        </a:spcBef>
                        <a:spcAft>
                          <a:spcPts val="0"/>
                        </a:spcAft>
                        <a:buNone/>
                      </a:pPr>
                      <a:r>
                        <a:rPr b="1" lang="en" sz="1100">
                          <a:solidFill>
                            <a:schemeClr val="dk2"/>
                          </a:solidFill>
                          <a:latin typeface="Open Sans"/>
                          <a:ea typeface="Open Sans"/>
                          <a:cs typeface="Open Sans"/>
                          <a:sym typeface="Open Sans"/>
                        </a:rPr>
                        <a:t>germline_risk</a:t>
                      </a:r>
                      <a:endParaRPr b="1" sz="1100">
                        <a:solidFill>
                          <a:schemeClr val="dk2"/>
                        </a:solidFill>
                        <a:latin typeface="Open Sans"/>
                        <a:ea typeface="Open Sans"/>
                        <a:cs typeface="Open Sans"/>
                        <a:sym typeface="Open Sans"/>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gridSpan="3">
                  <a:txBody>
                    <a:bodyPr/>
                    <a:lstStyle/>
                    <a:p>
                      <a:pPr indent="0" lvl="0" marL="0" rtl="0" algn="just">
                        <a:lnSpc>
                          <a:spcPct val="115000"/>
                        </a:lnSpc>
                        <a:spcBef>
                          <a:spcPts val="400"/>
                        </a:spcBef>
                        <a:spcAft>
                          <a:spcPts val="0"/>
                        </a:spcAft>
                        <a:buNone/>
                      </a:pPr>
                      <a:r>
                        <a:rPr lang="en" sz="1100">
                          <a:solidFill>
                            <a:schemeClr val="dk2"/>
                          </a:solidFill>
                          <a:latin typeface="Open Sans"/>
                          <a:ea typeface="Open Sans"/>
                          <a:cs typeface="Open Sans"/>
                          <a:sym typeface="Open Sans"/>
                        </a:rPr>
                        <a:t>filter out variants that show sufficient evidence of being germline variants based on Population Variant Databases</a:t>
                      </a:r>
                      <a:endParaRPr sz="1100">
                        <a:solidFill>
                          <a:schemeClr val="dk2"/>
                        </a:solidFill>
                        <a:latin typeface="Open Sans"/>
                        <a:ea typeface="Open Sans"/>
                        <a:cs typeface="Open Sans"/>
                        <a:sym typeface="Open Sans"/>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r>
              <a:tr h="527975">
                <a:tc>
                  <a:txBody>
                    <a:bodyPr/>
                    <a:lstStyle/>
                    <a:p>
                      <a:pPr indent="0" lvl="0" marL="0" rtl="0" algn="l">
                        <a:lnSpc>
                          <a:spcPct val="115000"/>
                        </a:lnSpc>
                        <a:spcBef>
                          <a:spcPts val="400"/>
                        </a:spcBef>
                        <a:spcAft>
                          <a:spcPts val="0"/>
                        </a:spcAft>
                        <a:buNone/>
                      </a:pPr>
                      <a:r>
                        <a:rPr b="1" lang="en" sz="1100">
                          <a:solidFill>
                            <a:schemeClr val="dk2"/>
                          </a:solidFill>
                          <a:latin typeface="Open Sans"/>
                          <a:ea typeface="Open Sans"/>
                          <a:cs typeface="Open Sans"/>
                          <a:sym typeface="Open Sans"/>
                        </a:rPr>
                        <a:t>homologous_mapping_event</a:t>
                      </a:r>
                      <a:endParaRPr b="1" sz="1100">
                        <a:solidFill>
                          <a:schemeClr val="dk2"/>
                        </a:solidFill>
                        <a:latin typeface="Open Sans"/>
                        <a:ea typeface="Open Sans"/>
                        <a:cs typeface="Open Sans"/>
                        <a:sym typeface="Open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gridSpan="3">
                  <a:txBody>
                    <a:bodyPr/>
                    <a:lstStyle/>
                    <a:p>
                      <a:pPr indent="0" lvl="0" marL="0" rtl="0" algn="just">
                        <a:lnSpc>
                          <a:spcPct val="115000"/>
                        </a:lnSpc>
                        <a:spcBef>
                          <a:spcPts val="400"/>
                        </a:spcBef>
                        <a:spcAft>
                          <a:spcPts val="0"/>
                        </a:spcAft>
                        <a:buNone/>
                      </a:pPr>
                      <a:r>
                        <a:rPr lang="en" sz="1100">
                          <a:solidFill>
                            <a:schemeClr val="dk2"/>
                          </a:solidFill>
                          <a:latin typeface="Open Sans"/>
                          <a:ea typeface="Open Sans"/>
                          <a:cs typeface="Open Sans"/>
                          <a:sym typeface="Open Sans"/>
                        </a:rPr>
                        <a:t>filter out variants with more than three events present nearby, </a:t>
                      </a:r>
                      <a:r>
                        <a:rPr lang="en" sz="1100">
                          <a:solidFill>
                            <a:schemeClr val="dk2"/>
                          </a:solidFill>
                          <a:latin typeface="Open Sans"/>
                          <a:ea typeface="Open Sans"/>
                          <a:cs typeface="Open Sans"/>
                          <a:sym typeface="Open Sans"/>
                        </a:rPr>
                        <a:t>as they are usually indicative of false-positive calls</a:t>
                      </a:r>
                      <a:endParaRPr sz="1100">
                        <a:solidFill>
                          <a:schemeClr val="dk2"/>
                        </a:solidFill>
                        <a:latin typeface="Open Sans"/>
                        <a:ea typeface="Open Sans"/>
                        <a:cs typeface="Open Sans"/>
                        <a:sym typeface="Open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r>
              <a:tr h="527975">
                <a:tc>
                  <a:txBody>
                    <a:bodyPr/>
                    <a:lstStyle/>
                    <a:p>
                      <a:pPr indent="0" lvl="0" marL="0" rtl="0" algn="l">
                        <a:lnSpc>
                          <a:spcPct val="115000"/>
                        </a:lnSpc>
                        <a:spcBef>
                          <a:spcPts val="400"/>
                        </a:spcBef>
                        <a:spcAft>
                          <a:spcPts val="0"/>
                        </a:spcAft>
                        <a:buNone/>
                      </a:pPr>
                      <a:r>
                        <a:rPr b="1" lang="en" sz="1100">
                          <a:solidFill>
                            <a:schemeClr val="dk2"/>
                          </a:solidFill>
                          <a:latin typeface="Open Sans"/>
                          <a:ea typeface="Open Sans"/>
                          <a:cs typeface="Open Sans"/>
                          <a:sym typeface="Open Sans"/>
                        </a:rPr>
                        <a:t>clustered_events</a:t>
                      </a:r>
                      <a:endParaRPr b="1" sz="1100">
                        <a:solidFill>
                          <a:schemeClr val="dk2"/>
                        </a:solidFill>
                        <a:latin typeface="Open Sans"/>
                        <a:ea typeface="Open Sans"/>
                        <a:cs typeface="Open Sans"/>
                        <a:sym typeface="Open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gridSpan="3">
                  <a:txBody>
                    <a:bodyPr/>
                    <a:lstStyle/>
                    <a:p>
                      <a:pPr indent="0" lvl="0" marL="0" rtl="0" algn="just">
                        <a:lnSpc>
                          <a:spcPct val="115000"/>
                        </a:lnSpc>
                        <a:spcBef>
                          <a:spcPts val="400"/>
                        </a:spcBef>
                        <a:spcAft>
                          <a:spcPts val="0"/>
                        </a:spcAft>
                        <a:buNone/>
                      </a:pPr>
                      <a:r>
                        <a:rPr lang="en" sz="1100">
                          <a:solidFill>
                            <a:schemeClr val="dk2"/>
                          </a:solidFill>
                          <a:latin typeface="Open Sans"/>
                          <a:ea typeface="Open Sans"/>
                          <a:cs typeface="Open Sans"/>
                          <a:sym typeface="Open Sans"/>
                        </a:rPr>
                        <a:t>filter out variants linked to multiple events present on the same haplotype as they are usually indicative of false-positive calls</a:t>
                      </a:r>
                      <a:endParaRPr sz="1100">
                        <a:solidFill>
                          <a:schemeClr val="dk2"/>
                        </a:solidFill>
                        <a:latin typeface="Open Sans"/>
                        <a:ea typeface="Open Sans"/>
                        <a:cs typeface="Open Sans"/>
                        <a:sym typeface="Open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r>
              <a:tr h="340625">
                <a:tc>
                  <a:txBody>
                    <a:bodyPr/>
                    <a:lstStyle/>
                    <a:p>
                      <a:pPr indent="0" lvl="0" marL="0" rtl="0" algn="l">
                        <a:lnSpc>
                          <a:spcPct val="115000"/>
                        </a:lnSpc>
                        <a:spcBef>
                          <a:spcPts val="400"/>
                        </a:spcBef>
                        <a:spcAft>
                          <a:spcPts val="0"/>
                        </a:spcAft>
                        <a:buNone/>
                      </a:pPr>
                      <a:r>
                        <a:rPr b="1" lang="en" sz="1100">
                          <a:solidFill>
                            <a:schemeClr val="dk2"/>
                          </a:solidFill>
                          <a:latin typeface="Open Sans"/>
                          <a:ea typeface="Open Sans"/>
                          <a:cs typeface="Open Sans"/>
                          <a:sym typeface="Open Sans"/>
                        </a:rPr>
                        <a:t>str_contraction</a:t>
                      </a:r>
                      <a:endParaRPr b="1" sz="1100">
                        <a:solidFill>
                          <a:schemeClr val="dk2"/>
                        </a:solidFill>
                        <a:latin typeface="Open Sans"/>
                        <a:ea typeface="Open Sans"/>
                        <a:cs typeface="Open Sans"/>
                        <a:sym typeface="Open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gridSpan="3">
                  <a:txBody>
                    <a:bodyPr/>
                    <a:lstStyle/>
                    <a:p>
                      <a:pPr indent="0" lvl="0" marL="0" rtl="0" algn="just">
                        <a:lnSpc>
                          <a:spcPct val="115000"/>
                        </a:lnSpc>
                        <a:spcBef>
                          <a:spcPts val="400"/>
                        </a:spcBef>
                        <a:spcAft>
                          <a:spcPts val="0"/>
                        </a:spcAft>
                        <a:buNone/>
                      </a:pPr>
                      <a:r>
                        <a:rPr lang="en" sz="1100">
                          <a:solidFill>
                            <a:schemeClr val="dk2"/>
                          </a:solidFill>
                          <a:latin typeface="Open Sans"/>
                          <a:ea typeface="Open Sans"/>
                          <a:cs typeface="Open Sans"/>
                          <a:sym typeface="Open Sans"/>
                        </a:rPr>
                        <a:t>filter out variants which are contraction of short tandem repeat</a:t>
                      </a:r>
                      <a:endParaRPr sz="1100">
                        <a:solidFill>
                          <a:schemeClr val="dk2"/>
                        </a:solidFill>
                        <a:latin typeface="Open Sans"/>
                        <a:ea typeface="Open Sans"/>
                        <a:cs typeface="Open Sans"/>
                        <a:sym typeface="Open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r>
              <a:tr h="340625">
                <a:tc>
                  <a:txBody>
                    <a:bodyPr/>
                    <a:lstStyle/>
                    <a:p>
                      <a:pPr indent="0" lvl="0" marL="0" rtl="0" algn="l">
                        <a:lnSpc>
                          <a:spcPct val="115000"/>
                        </a:lnSpc>
                        <a:spcBef>
                          <a:spcPts val="400"/>
                        </a:spcBef>
                        <a:spcAft>
                          <a:spcPts val="0"/>
                        </a:spcAft>
                        <a:buNone/>
                      </a:pPr>
                      <a:r>
                        <a:rPr b="1" lang="en" sz="1100">
                          <a:solidFill>
                            <a:schemeClr val="dk2"/>
                          </a:solidFill>
                          <a:latin typeface="Open Sans"/>
                          <a:ea typeface="Open Sans"/>
                          <a:cs typeface="Open Sans"/>
                          <a:sym typeface="Open Sans"/>
                        </a:rPr>
                        <a:t>Strand Bias Events</a:t>
                      </a:r>
                      <a:endParaRPr b="1" sz="1100">
                        <a:solidFill>
                          <a:schemeClr val="dk2"/>
                        </a:solidFill>
                        <a:latin typeface="Open Sans"/>
                        <a:ea typeface="Open Sans"/>
                        <a:cs typeface="Open Sans"/>
                        <a:sym typeface="Open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gridSpan="3">
                  <a:txBody>
                    <a:bodyPr/>
                    <a:lstStyle/>
                    <a:p>
                      <a:pPr indent="0" lvl="0" marL="0" rtl="0" algn="just">
                        <a:lnSpc>
                          <a:spcPct val="115000"/>
                        </a:lnSpc>
                        <a:spcBef>
                          <a:spcPts val="400"/>
                        </a:spcBef>
                        <a:spcAft>
                          <a:spcPts val="0"/>
                        </a:spcAft>
                        <a:buNone/>
                      </a:pPr>
                      <a:r>
                        <a:rPr lang="en" sz="1100">
                          <a:solidFill>
                            <a:schemeClr val="dk2"/>
                          </a:solidFill>
                          <a:latin typeface="Open Sans"/>
                          <a:ea typeface="Open Sans"/>
                          <a:cs typeface="Open Sans"/>
                          <a:sym typeface="Open Sans"/>
                        </a:rPr>
                        <a:t>filter out variants which locates only in one strand (Forward/Reverse)</a:t>
                      </a:r>
                      <a:endParaRPr sz="1100">
                        <a:solidFill>
                          <a:schemeClr val="dk2"/>
                        </a:solidFill>
                        <a:latin typeface="Open Sans"/>
                        <a:ea typeface="Open Sans"/>
                        <a:cs typeface="Open Sans"/>
                        <a:sym typeface="Open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r>
              <a:tr h="392800">
                <a:tc>
                  <a:txBody>
                    <a:bodyPr/>
                    <a:lstStyle/>
                    <a:p>
                      <a:pPr indent="0" lvl="0" marL="0" rtl="0" algn="l">
                        <a:lnSpc>
                          <a:spcPct val="115000"/>
                        </a:lnSpc>
                        <a:spcBef>
                          <a:spcPts val="400"/>
                        </a:spcBef>
                        <a:spcAft>
                          <a:spcPts val="0"/>
                        </a:spcAft>
                        <a:buNone/>
                      </a:pPr>
                      <a:r>
                        <a:rPr b="1" lang="en" sz="1100">
                          <a:solidFill>
                            <a:schemeClr val="dk2"/>
                          </a:solidFill>
                          <a:latin typeface="Open Sans"/>
                          <a:ea typeface="Open Sans"/>
                          <a:cs typeface="Open Sans"/>
                          <a:sym typeface="Open Sans"/>
                        </a:rPr>
                        <a:t>low_t_alt_frac</a:t>
                      </a:r>
                      <a:endParaRPr b="1" sz="1100">
                        <a:solidFill>
                          <a:schemeClr val="dk2"/>
                        </a:solidFill>
                        <a:latin typeface="Open Sans"/>
                        <a:ea typeface="Open Sans"/>
                        <a:cs typeface="Open Sans"/>
                        <a:sym typeface="Open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gridSpan="3">
                  <a:txBody>
                    <a:bodyPr/>
                    <a:lstStyle/>
                    <a:p>
                      <a:pPr indent="0" lvl="0" marL="0" rtl="0" algn="just">
                        <a:lnSpc>
                          <a:spcPct val="115000"/>
                        </a:lnSpc>
                        <a:spcBef>
                          <a:spcPts val="400"/>
                        </a:spcBef>
                        <a:spcAft>
                          <a:spcPts val="0"/>
                        </a:spcAft>
                        <a:buNone/>
                      </a:pPr>
                      <a:r>
                        <a:rPr lang="en" sz="1100">
                          <a:solidFill>
                            <a:schemeClr val="dk2"/>
                          </a:solidFill>
                          <a:latin typeface="Open Sans"/>
                          <a:ea typeface="Open Sans"/>
                          <a:cs typeface="Open Sans"/>
                          <a:sym typeface="Open Sans"/>
                        </a:rPr>
                        <a:t>filter out variants with</a:t>
                      </a:r>
                      <a:r>
                        <a:rPr lang="en" sz="1100">
                          <a:solidFill>
                            <a:schemeClr val="dk2"/>
                          </a:solidFill>
                          <a:latin typeface="Open Sans"/>
                          <a:ea typeface="Open Sans"/>
                          <a:cs typeface="Open Sans"/>
                          <a:sym typeface="Open Sans"/>
                        </a:rPr>
                        <a:t> low alternate allele fraction in tumor sample</a:t>
                      </a:r>
                      <a:endParaRPr sz="1100">
                        <a:solidFill>
                          <a:schemeClr val="dk2"/>
                        </a:solidFill>
                        <a:latin typeface="Open Sans"/>
                        <a:ea typeface="Open Sans"/>
                        <a:cs typeface="Open Sans"/>
                        <a:sym typeface="Open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r>
            </a:tbl>
          </a:graphicData>
        </a:graphic>
      </p:graphicFrame>
      <p:sp>
        <p:nvSpPr>
          <p:cNvPr id="277" name="Google Shape;277;p39"/>
          <p:cNvSpPr txBox="1"/>
          <p:nvPr/>
        </p:nvSpPr>
        <p:spPr>
          <a:xfrm>
            <a:off x="2171175" y="4478700"/>
            <a:ext cx="5296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2"/>
                </a:solidFill>
                <a:latin typeface="Source Sans Pro"/>
                <a:ea typeface="Source Sans Pro"/>
                <a:cs typeface="Source Sans Pro"/>
                <a:sym typeface="Source Sans Pro"/>
              </a:rPr>
              <a:t>(URL: </a:t>
            </a:r>
            <a:r>
              <a:rPr lang="en" sz="800" u="sng">
                <a:solidFill>
                  <a:schemeClr val="hlink"/>
                </a:solidFill>
                <a:latin typeface="Source Sans Pro"/>
                <a:ea typeface="Source Sans Pro"/>
                <a:cs typeface="Source Sans Pro"/>
                <a:sym typeface="Source Sans Pro"/>
                <a:hlinkClick r:id="rId3"/>
              </a:rPr>
              <a:t>https://support.sentieon.com/appnotes/out_fields/</a:t>
            </a:r>
            <a:r>
              <a:rPr lang="en" sz="800">
                <a:solidFill>
                  <a:schemeClr val="dk2"/>
                </a:solidFill>
                <a:latin typeface="Source Sans Pro"/>
                <a:ea typeface="Source Sans Pro"/>
                <a:cs typeface="Source Sans Pro"/>
                <a:sym typeface="Source Sans Pro"/>
              </a:rPr>
              <a:t> )</a:t>
            </a:r>
            <a:endParaRPr sz="800">
              <a:solidFill>
                <a:schemeClr val="dk2"/>
              </a:solidFill>
              <a:latin typeface="Source Sans Pro"/>
              <a:ea typeface="Source Sans Pro"/>
              <a:cs typeface="Source Sans Pro"/>
              <a:sym typeface="Source Sans Pr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0"/>
          <p:cNvSpPr txBox="1"/>
          <p:nvPr>
            <p:ph type="title"/>
          </p:nvPr>
        </p:nvSpPr>
        <p:spPr>
          <a:xfrm>
            <a:off x="146250" y="0"/>
            <a:ext cx="88515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SzPts val="990"/>
              <a:buNone/>
            </a:pPr>
            <a:r>
              <a:rPr lang="en" sz="3240">
                <a:latin typeface="PT Sans Narrow"/>
                <a:ea typeface="PT Sans Narrow"/>
                <a:cs typeface="PT Sans Narrow"/>
                <a:sym typeface="PT Sans Narrow"/>
              </a:rPr>
              <a:t>Common</a:t>
            </a:r>
            <a:r>
              <a:rPr lang="en" sz="3240">
                <a:latin typeface="PT Sans Narrow"/>
                <a:ea typeface="PT Sans Narrow"/>
                <a:cs typeface="PT Sans Narrow"/>
                <a:sym typeface="PT Sans Narrow"/>
              </a:rPr>
              <a:t> </a:t>
            </a:r>
            <a:r>
              <a:rPr lang="en" sz="3240">
                <a:latin typeface="PT Sans Narrow"/>
                <a:ea typeface="PT Sans Narrow"/>
                <a:cs typeface="PT Sans Narrow"/>
                <a:sym typeface="PT Sans Narrow"/>
              </a:rPr>
              <a:t>population databases for</a:t>
            </a:r>
            <a:r>
              <a:rPr lang="en" sz="3240">
                <a:latin typeface="PT Sans Narrow"/>
                <a:ea typeface="PT Sans Narrow"/>
                <a:cs typeface="PT Sans Narrow"/>
                <a:sym typeface="PT Sans Narrow"/>
              </a:rPr>
              <a:t> </a:t>
            </a:r>
            <a:r>
              <a:rPr lang="en" sz="3240">
                <a:latin typeface="PT Sans Narrow"/>
                <a:ea typeface="PT Sans Narrow"/>
                <a:cs typeface="PT Sans Narrow"/>
                <a:sym typeface="PT Sans Narrow"/>
              </a:rPr>
              <a:t>germline</a:t>
            </a:r>
            <a:r>
              <a:rPr lang="en" sz="3240">
                <a:latin typeface="PT Sans Narrow"/>
                <a:ea typeface="PT Sans Narrow"/>
                <a:cs typeface="PT Sans Narrow"/>
                <a:sym typeface="PT Sans Narrow"/>
              </a:rPr>
              <a:t>-based filtering</a:t>
            </a:r>
            <a:endParaRPr sz="3240">
              <a:latin typeface="PT Sans Narrow"/>
              <a:ea typeface="PT Sans Narrow"/>
              <a:cs typeface="PT Sans Narrow"/>
              <a:sym typeface="PT Sans Narrow"/>
            </a:endParaRPr>
          </a:p>
        </p:txBody>
      </p:sp>
      <p:graphicFrame>
        <p:nvGraphicFramePr>
          <p:cNvPr id="283" name="Google Shape;283;p40"/>
          <p:cNvGraphicFramePr/>
          <p:nvPr/>
        </p:nvGraphicFramePr>
        <p:xfrm>
          <a:off x="389725" y="909260"/>
          <a:ext cx="3000000" cy="3000000"/>
        </p:xfrm>
        <a:graphic>
          <a:graphicData uri="http://schemas.openxmlformats.org/drawingml/2006/table">
            <a:tbl>
              <a:tblPr>
                <a:noFill/>
                <a:tableStyleId>{B3C826BE-F490-429F-A674-5786B83DEA92}</a:tableStyleId>
              </a:tblPr>
              <a:tblGrid>
                <a:gridCol w="1007950"/>
                <a:gridCol w="2509700"/>
                <a:gridCol w="2081875"/>
                <a:gridCol w="2765025"/>
              </a:tblGrid>
              <a:tr h="530925">
                <a:tc>
                  <a:txBody>
                    <a:bodyPr/>
                    <a:lstStyle/>
                    <a:p>
                      <a:pPr indent="0" lvl="0" marL="0" rtl="0" algn="ctr">
                        <a:spcBef>
                          <a:spcPts val="0"/>
                        </a:spcBef>
                        <a:spcAft>
                          <a:spcPts val="0"/>
                        </a:spcAft>
                        <a:buNone/>
                      </a:pPr>
                      <a:r>
                        <a:rPr b="1" lang="en" sz="1100">
                          <a:solidFill>
                            <a:schemeClr val="dk2"/>
                          </a:solidFill>
                          <a:latin typeface="Open Sans"/>
                          <a:ea typeface="Open Sans"/>
                          <a:cs typeface="Open Sans"/>
                          <a:sym typeface="Open Sans"/>
                        </a:rPr>
                        <a:t>Databases</a:t>
                      </a:r>
                      <a:endParaRPr b="1" sz="1100">
                        <a:solidFill>
                          <a:schemeClr val="dk2"/>
                        </a:solidFill>
                        <a:latin typeface="Open Sans"/>
                        <a:ea typeface="Open Sans"/>
                        <a:cs typeface="Open Sans"/>
                        <a:sym typeface="Open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Clr>
                          <a:schemeClr val="dk1"/>
                        </a:buClr>
                        <a:buSzPts val="1100"/>
                        <a:buFont typeface="Arial"/>
                        <a:buNone/>
                      </a:pPr>
                      <a:r>
                        <a:rPr b="1" lang="en" sz="1100">
                          <a:solidFill>
                            <a:schemeClr val="dk2"/>
                          </a:solidFill>
                          <a:latin typeface="Open Sans"/>
                          <a:ea typeface="Open Sans"/>
                          <a:cs typeface="Open Sans"/>
                          <a:sym typeface="Open Sans"/>
                        </a:rPr>
                        <a:t>Description</a:t>
                      </a:r>
                      <a:endParaRPr b="1" sz="1100">
                        <a:solidFill>
                          <a:schemeClr val="dk2"/>
                        </a:solidFill>
                        <a:latin typeface="Open Sans"/>
                        <a:ea typeface="Open Sans"/>
                        <a:cs typeface="Open Sans"/>
                        <a:sym typeface="Open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en" sz="1100">
                          <a:solidFill>
                            <a:schemeClr val="dk2"/>
                          </a:solidFill>
                          <a:latin typeface="Open Sans"/>
                          <a:ea typeface="Open Sans"/>
                          <a:cs typeface="Open Sans"/>
                          <a:sym typeface="Open Sans"/>
                        </a:rPr>
                        <a:t>Filtering criteria suggestion</a:t>
                      </a:r>
                      <a:r>
                        <a:rPr b="1" lang="en" sz="1100">
                          <a:solidFill>
                            <a:schemeClr val="dk2"/>
                          </a:solidFill>
                          <a:latin typeface="Open Sans"/>
                          <a:ea typeface="Open Sans"/>
                          <a:cs typeface="Open Sans"/>
                          <a:sym typeface="Open Sans"/>
                        </a:rPr>
                        <a:t>s</a:t>
                      </a:r>
                      <a:endParaRPr b="1" sz="1100">
                        <a:solidFill>
                          <a:schemeClr val="dk2"/>
                        </a:solidFill>
                        <a:latin typeface="Open Sans"/>
                        <a:ea typeface="Open Sans"/>
                        <a:cs typeface="Open Sans"/>
                        <a:sym typeface="Open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en" sz="1100">
                          <a:solidFill>
                            <a:schemeClr val="dk2"/>
                          </a:solidFill>
                          <a:latin typeface="Open Sans"/>
                          <a:ea typeface="Open Sans"/>
                          <a:cs typeface="Open Sans"/>
                          <a:sym typeface="Open Sans"/>
                        </a:rPr>
                        <a:t>Links</a:t>
                      </a:r>
                      <a:endParaRPr b="1" sz="1100">
                        <a:solidFill>
                          <a:schemeClr val="dk2"/>
                        </a:solidFill>
                        <a:latin typeface="Open Sans"/>
                        <a:ea typeface="Open Sans"/>
                        <a:cs typeface="Open Sans"/>
                        <a:sym typeface="Open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r>
              <a:tr h="711925">
                <a:tc>
                  <a:txBody>
                    <a:bodyPr/>
                    <a:lstStyle/>
                    <a:p>
                      <a:pPr indent="0" lvl="0" marL="0" rtl="0" algn="l">
                        <a:lnSpc>
                          <a:spcPct val="115000"/>
                        </a:lnSpc>
                        <a:spcBef>
                          <a:spcPts val="400"/>
                        </a:spcBef>
                        <a:spcAft>
                          <a:spcPts val="0"/>
                        </a:spcAft>
                        <a:buNone/>
                      </a:pPr>
                      <a:r>
                        <a:rPr b="1" lang="en" sz="1100" u="sng">
                          <a:solidFill>
                            <a:schemeClr val="dk2"/>
                          </a:solidFill>
                          <a:latin typeface="Open Sans"/>
                          <a:ea typeface="Open Sans"/>
                          <a:cs typeface="Open Sans"/>
                          <a:sym typeface="Open Sans"/>
                          <a:hlinkClick r:id="rId3">
                            <a:extLst>
                              <a:ext uri="{A12FA001-AC4F-418D-AE19-62706E023703}">
                                <ahyp:hlinkClr val="tx"/>
                              </a:ext>
                            </a:extLst>
                          </a:hlinkClick>
                        </a:rPr>
                        <a:t>The 1000 Genomes Project</a:t>
                      </a:r>
                      <a:endParaRPr sz="1100">
                        <a:solidFill>
                          <a:schemeClr val="dk2"/>
                        </a:solidFill>
                        <a:latin typeface="Open Sans"/>
                        <a:ea typeface="Open Sans"/>
                        <a:cs typeface="Open Sans"/>
                        <a:sym typeface="Open Sans"/>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just">
                        <a:lnSpc>
                          <a:spcPct val="115000"/>
                        </a:lnSpc>
                        <a:spcBef>
                          <a:spcPts val="400"/>
                        </a:spcBef>
                        <a:spcAft>
                          <a:spcPts val="0"/>
                        </a:spcAft>
                        <a:buNone/>
                      </a:pPr>
                      <a:r>
                        <a:rPr lang="en" sz="1100">
                          <a:solidFill>
                            <a:schemeClr val="dk2"/>
                          </a:solidFill>
                          <a:latin typeface="Open Sans"/>
                          <a:ea typeface="Open Sans"/>
                          <a:cs typeface="Open Sans"/>
                          <a:sym typeface="Open Sans"/>
                        </a:rPr>
                        <a:t>Germline </a:t>
                      </a:r>
                      <a:r>
                        <a:rPr lang="en" sz="1100">
                          <a:solidFill>
                            <a:schemeClr val="dk2"/>
                          </a:solidFill>
                          <a:latin typeface="Open Sans"/>
                          <a:ea typeface="Open Sans"/>
                          <a:cs typeface="Open Sans"/>
                          <a:sym typeface="Open Sans"/>
                        </a:rPr>
                        <a:t>SNPs and SVs from &gt;3200 individuals covering 25 populations</a:t>
                      </a:r>
                      <a:endParaRPr sz="1100">
                        <a:solidFill>
                          <a:schemeClr val="dk2"/>
                        </a:solidFill>
                        <a:latin typeface="Open Sans"/>
                        <a:ea typeface="Open Sans"/>
                        <a:cs typeface="Open Sans"/>
                        <a:sym typeface="Open Sans"/>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400"/>
                        </a:spcBef>
                        <a:spcAft>
                          <a:spcPts val="0"/>
                        </a:spcAft>
                        <a:buNone/>
                      </a:pPr>
                      <a:r>
                        <a:rPr lang="en" sz="1100">
                          <a:solidFill>
                            <a:schemeClr val="dk2"/>
                          </a:solidFill>
                          <a:latin typeface="Open Sans"/>
                          <a:ea typeface="Open Sans"/>
                          <a:cs typeface="Open Sans"/>
                          <a:sym typeface="Open Sans"/>
                        </a:rPr>
                        <a:t>population specific MAF (Minor Allele frequency) &lt;0.1%.  </a:t>
                      </a:r>
                      <a:endParaRPr sz="1100">
                        <a:solidFill>
                          <a:schemeClr val="dk2"/>
                        </a:solidFill>
                        <a:latin typeface="Open Sans"/>
                        <a:ea typeface="Open Sans"/>
                        <a:cs typeface="Open Sans"/>
                        <a:sym typeface="Open Sans"/>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400"/>
                        </a:spcBef>
                        <a:spcAft>
                          <a:spcPts val="0"/>
                        </a:spcAft>
                        <a:buNone/>
                      </a:pPr>
                      <a:r>
                        <a:rPr lang="en" sz="1000" u="sng">
                          <a:solidFill>
                            <a:schemeClr val="hlink"/>
                          </a:solidFill>
                          <a:latin typeface="Open Sans"/>
                          <a:ea typeface="Open Sans"/>
                          <a:cs typeface="Open Sans"/>
                          <a:sym typeface="Open Sans"/>
                          <a:hlinkClick r:id="rId4"/>
                        </a:rPr>
                        <a:t>https://www.internationalgenome.org/</a:t>
                      </a:r>
                      <a:r>
                        <a:rPr lang="en" sz="1000">
                          <a:solidFill>
                            <a:schemeClr val="dk2"/>
                          </a:solidFill>
                          <a:latin typeface="Open Sans"/>
                          <a:ea typeface="Open Sans"/>
                          <a:cs typeface="Open Sans"/>
                          <a:sym typeface="Open Sans"/>
                        </a:rPr>
                        <a:t> </a:t>
                      </a:r>
                      <a:endParaRPr sz="1000">
                        <a:solidFill>
                          <a:schemeClr val="dk2"/>
                        </a:solidFill>
                        <a:latin typeface="Open Sans"/>
                        <a:ea typeface="Open Sans"/>
                        <a:cs typeface="Open Sans"/>
                        <a:sym typeface="Open Sans"/>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951775">
                <a:tc>
                  <a:txBody>
                    <a:bodyPr/>
                    <a:lstStyle/>
                    <a:p>
                      <a:pPr indent="0" lvl="0" marL="0" rtl="0" algn="l">
                        <a:lnSpc>
                          <a:spcPct val="115000"/>
                        </a:lnSpc>
                        <a:spcBef>
                          <a:spcPts val="400"/>
                        </a:spcBef>
                        <a:spcAft>
                          <a:spcPts val="0"/>
                        </a:spcAft>
                        <a:buNone/>
                      </a:pPr>
                      <a:r>
                        <a:rPr b="1" lang="en" sz="1100">
                          <a:solidFill>
                            <a:schemeClr val="dk2"/>
                          </a:solidFill>
                          <a:latin typeface="Open Sans"/>
                          <a:ea typeface="Open Sans"/>
                          <a:cs typeface="Open Sans"/>
                          <a:sym typeface="Open Sans"/>
                        </a:rPr>
                        <a:t>ESP</a:t>
                      </a:r>
                      <a:endParaRPr b="1" sz="1100">
                        <a:solidFill>
                          <a:schemeClr val="dk2"/>
                        </a:solidFill>
                        <a:latin typeface="Open Sans"/>
                        <a:ea typeface="Open Sans"/>
                        <a:cs typeface="Open Sans"/>
                        <a:sym typeface="Open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just">
                        <a:lnSpc>
                          <a:spcPct val="115000"/>
                        </a:lnSpc>
                        <a:spcBef>
                          <a:spcPts val="400"/>
                        </a:spcBef>
                        <a:spcAft>
                          <a:spcPts val="0"/>
                        </a:spcAft>
                        <a:buNone/>
                      </a:pPr>
                      <a:r>
                        <a:rPr lang="en" sz="1100">
                          <a:solidFill>
                            <a:schemeClr val="dk2"/>
                          </a:solidFill>
                          <a:latin typeface="Open Sans"/>
                          <a:ea typeface="Open Sans"/>
                          <a:cs typeface="Open Sans"/>
                          <a:sym typeface="Open Sans"/>
                        </a:rPr>
                        <a:t>Germline mutations from the NHLBI Exome Sequencing Project.</a:t>
                      </a:r>
                      <a:endParaRPr sz="1100">
                        <a:solidFill>
                          <a:schemeClr val="dk2"/>
                        </a:solidFill>
                        <a:latin typeface="Open Sans"/>
                        <a:ea typeface="Open Sans"/>
                        <a:cs typeface="Open Sans"/>
                        <a:sym typeface="Open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400"/>
                        </a:spcBef>
                        <a:spcAft>
                          <a:spcPts val="0"/>
                        </a:spcAft>
                        <a:buClr>
                          <a:schemeClr val="dk2"/>
                        </a:buClr>
                        <a:buSzPts val="1100"/>
                        <a:buFont typeface="Arial"/>
                        <a:buNone/>
                      </a:pPr>
                      <a:r>
                        <a:rPr lang="en" sz="1100">
                          <a:solidFill>
                            <a:schemeClr val="dk2"/>
                          </a:solidFill>
                          <a:latin typeface="Open Sans"/>
                          <a:ea typeface="Open Sans"/>
                          <a:cs typeface="Open Sans"/>
                          <a:sym typeface="Open Sans"/>
                        </a:rPr>
                        <a:t>population specific MAF &lt;0.1%.  </a:t>
                      </a:r>
                      <a:endParaRPr sz="1100">
                        <a:solidFill>
                          <a:schemeClr val="dk2"/>
                        </a:solidFill>
                        <a:latin typeface="Open Sans"/>
                        <a:ea typeface="Open Sans"/>
                        <a:cs typeface="Open Sans"/>
                        <a:sym typeface="Open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400"/>
                        </a:spcBef>
                        <a:spcAft>
                          <a:spcPts val="0"/>
                        </a:spcAft>
                        <a:buNone/>
                      </a:pPr>
                      <a:r>
                        <a:rPr lang="en" sz="1000" u="sng">
                          <a:solidFill>
                            <a:schemeClr val="hlink"/>
                          </a:solidFill>
                          <a:latin typeface="Open Sans"/>
                          <a:ea typeface="Open Sans"/>
                          <a:cs typeface="Open Sans"/>
                          <a:sym typeface="Open Sans"/>
                          <a:hlinkClick r:id="rId5"/>
                        </a:rPr>
                        <a:t>https://evs.gs.washington.edu/EVS/</a:t>
                      </a:r>
                      <a:r>
                        <a:rPr lang="en" sz="1000">
                          <a:solidFill>
                            <a:schemeClr val="dk2"/>
                          </a:solidFill>
                          <a:latin typeface="Open Sans"/>
                          <a:ea typeface="Open Sans"/>
                          <a:cs typeface="Open Sans"/>
                          <a:sym typeface="Open Sans"/>
                        </a:rPr>
                        <a:t> </a:t>
                      </a:r>
                      <a:endParaRPr sz="1000">
                        <a:solidFill>
                          <a:schemeClr val="dk2"/>
                        </a:solidFill>
                        <a:latin typeface="Open Sans"/>
                        <a:ea typeface="Open Sans"/>
                        <a:cs typeface="Open Sans"/>
                        <a:sym typeface="Open Sans"/>
                      </a:endParaRPr>
                    </a:p>
                    <a:p>
                      <a:pPr indent="0" lvl="0" marL="0" rtl="0" algn="l">
                        <a:lnSpc>
                          <a:spcPct val="115000"/>
                        </a:lnSpc>
                        <a:spcBef>
                          <a:spcPts val="400"/>
                        </a:spcBef>
                        <a:spcAft>
                          <a:spcPts val="0"/>
                        </a:spcAft>
                        <a:buClr>
                          <a:schemeClr val="dk2"/>
                        </a:buClr>
                        <a:buSzPts val="1100"/>
                        <a:buFont typeface="Arial"/>
                        <a:buNone/>
                      </a:pPr>
                      <a:r>
                        <a:rPr b="1" lang="en" sz="1000">
                          <a:solidFill>
                            <a:srgbClr val="7E0000"/>
                          </a:solidFill>
                          <a:latin typeface="Open Sans"/>
                          <a:ea typeface="Open Sans"/>
                          <a:cs typeface="Open Sans"/>
                          <a:sym typeface="Open Sans"/>
                        </a:rPr>
                        <a:t>Biowulf: /fdb/annovar/current/hg38/hg38_esp6500siv2_all.txt</a:t>
                      </a:r>
                      <a:endParaRPr sz="1000">
                        <a:solidFill>
                          <a:srgbClr val="7E0000"/>
                        </a:solidFill>
                        <a:latin typeface="Open Sans"/>
                        <a:ea typeface="Open Sans"/>
                        <a:cs typeface="Open Sans"/>
                        <a:sym typeface="Open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951775">
                <a:tc>
                  <a:txBody>
                    <a:bodyPr/>
                    <a:lstStyle/>
                    <a:p>
                      <a:pPr indent="0" lvl="0" marL="0" rtl="0" algn="l">
                        <a:lnSpc>
                          <a:spcPct val="115000"/>
                        </a:lnSpc>
                        <a:spcBef>
                          <a:spcPts val="400"/>
                        </a:spcBef>
                        <a:spcAft>
                          <a:spcPts val="0"/>
                        </a:spcAft>
                        <a:buNone/>
                      </a:pPr>
                      <a:r>
                        <a:rPr b="1" lang="en" sz="1100" u="sng">
                          <a:solidFill>
                            <a:schemeClr val="dk2"/>
                          </a:solidFill>
                          <a:latin typeface="Open Sans"/>
                          <a:ea typeface="Open Sans"/>
                          <a:cs typeface="Open Sans"/>
                          <a:sym typeface="Open Sans"/>
                          <a:hlinkClick r:id="rId6">
                            <a:extLst>
                              <a:ext uri="{A12FA001-AC4F-418D-AE19-62706E023703}">
                                <ahyp:hlinkClr val="tx"/>
                              </a:ext>
                            </a:extLst>
                          </a:hlinkClick>
                        </a:rPr>
                        <a:t>gnomAD</a:t>
                      </a:r>
                      <a:r>
                        <a:rPr b="1" lang="en" sz="1100">
                          <a:solidFill>
                            <a:schemeClr val="dk2"/>
                          </a:solidFill>
                          <a:latin typeface="Open Sans"/>
                          <a:ea typeface="Open Sans"/>
                          <a:cs typeface="Open Sans"/>
                          <a:sym typeface="Open Sans"/>
                        </a:rPr>
                        <a:t> v2 </a:t>
                      </a:r>
                      <a:endParaRPr b="1" sz="1100">
                        <a:solidFill>
                          <a:schemeClr val="dk2"/>
                        </a:solidFill>
                        <a:latin typeface="Open Sans"/>
                        <a:ea typeface="Open Sans"/>
                        <a:cs typeface="Open Sans"/>
                        <a:sym typeface="Open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just">
                        <a:lnSpc>
                          <a:spcPct val="115000"/>
                        </a:lnSpc>
                        <a:spcBef>
                          <a:spcPts val="400"/>
                        </a:spcBef>
                        <a:spcAft>
                          <a:spcPts val="0"/>
                        </a:spcAft>
                        <a:buNone/>
                      </a:pPr>
                      <a:r>
                        <a:rPr lang="en" sz="1100">
                          <a:solidFill>
                            <a:schemeClr val="dk2"/>
                          </a:solidFill>
                          <a:latin typeface="Open Sans"/>
                          <a:ea typeface="Open Sans"/>
                          <a:cs typeface="Open Sans"/>
                          <a:sym typeface="Open Sans"/>
                        </a:rPr>
                        <a:t>Germline mutations from </a:t>
                      </a:r>
                      <a:r>
                        <a:rPr lang="en" sz="1100">
                          <a:solidFill>
                            <a:schemeClr val="dk2"/>
                          </a:solidFill>
                          <a:latin typeface="Open Sans"/>
                          <a:ea typeface="Open Sans"/>
                          <a:cs typeface="Open Sans"/>
                          <a:sym typeface="Open Sans"/>
                        </a:rPr>
                        <a:t>125,748 whole exomes and 15,708 whole genomes</a:t>
                      </a:r>
                      <a:endParaRPr sz="1100">
                        <a:solidFill>
                          <a:schemeClr val="dk2"/>
                        </a:solidFill>
                        <a:latin typeface="Open Sans"/>
                        <a:ea typeface="Open Sans"/>
                        <a:cs typeface="Open Sans"/>
                        <a:sym typeface="Open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400"/>
                        </a:spcBef>
                        <a:spcAft>
                          <a:spcPts val="0"/>
                        </a:spcAft>
                        <a:buClr>
                          <a:schemeClr val="dk2"/>
                        </a:buClr>
                        <a:buSzPts val="1100"/>
                        <a:buFont typeface="Arial"/>
                        <a:buNone/>
                      </a:pPr>
                      <a:r>
                        <a:rPr lang="en" sz="1100">
                          <a:solidFill>
                            <a:schemeClr val="dk2"/>
                          </a:solidFill>
                          <a:latin typeface="Open Sans"/>
                          <a:ea typeface="Open Sans"/>
                          <a:cs typeface="Open Sans"/>
                          <a:sym typeface="Open Sans"/>
                        </a:rPr>
                        <a:t>population specific MAF &lt;0.1%.  </a:t>
                      </a:r>
                      <a:endParaRPr sz="1100">
                        <a:solidFill>
                          <a:schemeClr val="dk2"/>
                        </a:solidFill>
                        <a:latin typeface="Open Sans"/>
                        <a:ea typeface="Open Sans"/>
                        <a:cs typeface="Open Sans"/>
                        <a:sym typeface="Open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400"/>
                        </a:spcBef>
                        <a:spcAft>
                          <a:spcPts val="0"/>
                        </a:spcAft>
                        <a:buNone/>
                      </a:pPr>
                      <a:r>
                        <a:rPr lang="en" sz="1000" u="sng">
                          <a:solidFill>
                            <a:schemeClr val="accent5"/>
                          </a:solidFill>
                          <a:latin typeface="Open Sans"/>
                          <a:ea typeface="Open Sans"/>
                          <a:cs typeface="Open Sans"/>
                          <a:sym typeface="Open Sans"/>
                          <a:hlinkClick r:id="rId7">
                            <a:extLst>
                              <a:ext uri="{A12FA001-AC4F-418D-AE19-62706E023703}">
                                <ahyp:hlinkClr val="tx"/>
                              </a:ext>
                            </a:extLst>
                          </a:hlinkClick>
                        </a:rPr>
                        <a:t>https://gnomad.broadinstitute.org/</a:t>
                      </a:r>
                      <a:r>
                        <a:rPr lang="en" sz="1000">
                          <a:solidFill>
                            <a:schemeClr val="dk2"/>
                          </a:solidFill>
                          <a:latin typeface="Open Sans"/>
                          <a:ea typeface="Open Sans"/>
                          <a:cs typeface="Open Sans"/>
                          <a:sym typeface="Open Sans"/>
                        </a:rPr>
                        <a:t> </a:t>
                      </a:r>
                      <a:endParaRPr sz="1000">
                        <a:solidFill>
                          <a:schemeClr val="dk2"/>
                        </a:solidFill>
                        <a:latin typeface="Open Sans"/>
                        <a:ea typeface="Open Sans"/>
                        <a:cs typeface="Open Sans"/>
                        <a:sym typeface="Open Sans"/>
                      </a:endParaRPr>
                    </a:p>
                    <a:p>
                      <a:pPr indent="0" lvl="0" marL="0" rtl="0" algn="l">
                        <a:lnSpc>
                          <a:spcPct val="115000"/>
                        </a:lnSpc>
                        <a:spcBef>
                          <a:spcPts val="400"/>
                        </a:spcBef>
                        <a:spcAft>
                          <a:spcPts val="0"/>
                        </a:spcAft>
                        <a:buClr>
                          <a:schemeClr val="dk2"/>
                        </a:buClr>
                        <a:buSzPts val="1100"/>
                        <a:buFont typeface="Arial"/>
                        <a:buNone/>
                      </a:pPr>
                      <a:r>
                        <a:rPr b="1" lang="en" sz="1000">
                          <a:solidFill>
                            <a:srgbClr val="7E0000"/>
                          </a:solidFill>
                          <a:latin typeface="Open Sans"/>
                          <a:ea typeface="Open Sans"/>
                          <a:cs typeface="Open Sans"/>
                          <a:sym typeface="Open Sans"/>
                        </a:rPr>
                        <a:t>Biowulf: /fdb/gnomad/release-2.0/ </a:t>
                      </a:r>
                      <a:endParaRPr b="1" sz="1000">
                        <a:solidFill>
                          <a:srgbClr val="7E0000"/>
                        </a:solidFill>
                        <a:latin typeface="Open Sans"/>
                        <a:ea typeface="Open Sans"/>
                        <a:cs typeface="Open Sans"/>
                        <a:sym typeface="Open Sans"/>
                      </a:endParaRPr>
                    </a:p>
                    <a:p>
                      <a:pPr indent="0" lvl="0" marL="0" rtl="0" algn="l">
                        <a:lnSpc>
                          <a:spcPct val="115000"/>
                        </a:lnSpc>
                        <a:spcBef>
                          <a:spcPts val="400"/>
                        </a:spcBef>
                        <a:spcAft>
                          <a:spcPts val="0"/>
                        </a:spcAft>
                        <a:buClr>
                          <a:schemeClr val="dk2"/>
                        </a:buClr>
                        <a:buSzPts val="1100"/>
                        <a:buFont typeface="Arial"/>
                        <a:buNone/>
                      </a:pPr>
                      <a:r>
                        <a:t/>
                      </a:r>
                      <a:endParaRPr b="1" sz="1000">
                        <a:solidFill>
                          <a:srgbClr val="7E0000"/>
                        </a:solidFill>
                        <a:latin typeface="Open Sans"/>
                        <a:ea typeface="Open Sans"/>
                        <a:cs typeface="Open Sans"/>
                        <a:sym typeface="Open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2600">
                <a:tc>
                  <a:txBody>
                    <a:bodyPr/>
                    <a:lstStyle/>
                    <a:p>
                      <a:pPr indent="0" lvl="0" marL="0" rtl="0" algn="l">
                        <a:lnSpc>
                          <a:spcPct val="115000"/>
                        </a:lnSpc>
                        <a:spcBef>
                          <a:spcPts val="400"/>
                        </a:spcBef>
                        <a:spcAft>
                          <a:spcPts val="0"/>
                        </a:spcAft>
                        <a:buClr>
                          <a:schemeClr val="dk2"/>
                        </a:buClr>
                        <a:buSzPts val="1100"/>
                        <a:buFont typeface="Arial"/>
                        <a:buNone/>
                      </a:pPr>
                      <a:r>
                        <a:rPr b="1" lang="en" sz="1100" u="sng">
                          <a:solidFill>
                            <a:schemeClr val="dk2"/>
                          </a:solidFill>
                          <a:latin typeface="Open Sans"/>
                          <a:ea typeface="Open Sans"/>
                          <a:cs typeface="Open Sans"/>
                          <a:sym typeface="Open Sans"/>
                          <a:hlinkClick r:id="rId8">
                            <a:extLst>
                              <a:ext uri="{A12FA001-AC4F-418D-AE19-62706E023703}">
                                <ahyp:hlinkClr val="tx"/>
                              </a:ext>
                            </a:extLst>
                          </a:hlinkClick>
                        </a:rPr>
                        <a:t>gnomAD</a:t>
                      </a:r>
                      <a:r>
                        <a:rPr b="1" lang="en" sz="1100">
                          <a:solidFill>
                            <a:schemeClr val="dk2"/>
                          </a:solidFill>
                          <a:latin typeface="Open Sans"/>
                          <a:ea typeface="Open Sans"/>
                          <a:cs typeface="Open Sans"/>
                          <a:sym typeface="Open Sans"/>
                        </a:rPr>
                        <a:t> v3</a:t>
                      </a:r>
                      <a:endParaRPr b="1" sz="11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just">
                        <a:lnSpc>
                          <a:spcPct val="115000"/>
                        </a:lnSpc>
                        <a:spcBef>
                          <a:spcPts val="400"/>
                        </a:spcBef>
                        <a:spcAft>
                          <a:spcPts val="0"/>
                        </a:spcAft>
                        <a:buNone/>
                      </a:pPr>
                      <a:r>
                        <a:rPr lang="en" sz="1100">
                          <a:solidFill>
                            <a:schemeClr val="dk2"/>
                          </a:solidFill>
                          <a:latin typeface="Open Sans"/>
                          <a:ea typeface="Open Sans"/>
                          <a:cs typeface="Open Sans"/>
                          <a:sym typeface="Open Sans"/>
                        </a:rPr>
                        <a:t>Germline mutations from 76,156 whole genomes</a:t>
                      </a:r>
                      <a:endParaRPr sz="1100">
                        <a:solidFill>
                          <a:schemeClr val="dk2"/>
                        </a:solidFill>
                        <a:latin typeface="Open Sans"/>
                        <a:ea typeface="Open Sans"/>
                        <a:cs typeface="Open Sans"/>
                        <a:sym typeface="Open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400"/>
                        </a:spcBef>
                        <a:spcAft>
                          <a:spcPts val="0"/>
                        </a:spcAft>
                        <a:buNone/>
                      </a:pPr>
                      <a:r>
                        <a:rPr lang="en" sz="1100">
                          <a:solidFill>
                            <a:schemeClr val="dk2"/>
                          </a:solidFill>
                          <a:latin typeface="Open Sans"/>
                          <a:ea typeface="Open Sans"/>
                          <a:cs typeface="Open Sans"/>
                          <a:sym typeface="Open Sans"/>
                        </a:rPr>
                        <a:t>population specific MAF &lt;0.1%.  </a:t>
                      </a:r>
                      <a:endParaRPr sz="1100">
                        <a:solidFill>
                          <a:schemeClr val="dk2"/>
                        </a:solidFill>
                        <a:latin typeface="Open Sans"/>
                        <a:ea typeface="Open Sans"/>
                        <a:cs typeface="Open Sans"/>
                        <a:sym typeface="Open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400"/>
                        </a:spcBef>
                        <a:spcAft>
                          <a:spcPts val="0"/>
                        </a:spcAft>
                        <a:buNone/>
                      </a:pPr>
                      <a:r>
                        <a:rPr lang="en" sz="1000" u="sng">
                          <a:solidFill>
                            <a:schemeClr val="hlink"/>
                          </a:solidFill>
                          <a:latin typeface="Open Sans"/>
                          <a:ea typeface="Open Sans"/>
                          <a:cs typeface="Open Sans"/>
                          <a:sym typeface="Open Sans"/>
                          <a:hlinkClick r:id="rId9"/>
                        </a:rPr>
                        <a:t>https://gnomad.broadinstitute.org/</a:t>
                      </a:r>
                      <a:r>
                        <a:rPr lang="en" sz="1000">
                          <a:solidFill>
                            <a:schemeClr val="dk2"/>
                          </a:solidFill>
                          <a:latin typeface="Open Sans"/>
                          <a:ea typeface="Open Sans"/>
                          <a:cs typeface="Open Sans"/>
                          <a:sym typeface="Open Sans"/>
                        </a:rPr>
                        <a:t> </a:t>
                      </a:r>
                      <a:endParaRPr sz="1000">
                        <a:solidFill>
                          <a:schemeClr val="dk2"/>
                        </a:solidFill>
                        <a:latin typeface="Open Sans"/>
                        <a:ea typeface="Open Sans"/>
                        <a:cs typeface="Open Sans"/>
                        <a:sym typeface="Open Sans"/>
                      </a:endParaRPr>
                    </a:p>
                    <a:p>
                      <a:pPr indent="0" lvl="0" marL="0" rtl="0" algn="l">
                        <a:lnSpc>
                          <a:spcPct val="115000"/>
                        </a:lnSpc>
                        <a:spcBef>
                          <a:spcPts val="400"/>
                        </a:spcBef>
                        <a:spcAft>
                          <a:spcPts val="0"/>
                        </a:spcAft>
                        <a:buNone/>
                      </a:pPr>
                      <a:r>
                        <a:rPr b="1" lang="en" sz="1000">
                          <a:solidFill>
                            <a:srgbClr val="7E0000"/>
                          </a:solidFill>
                          <a:latin typeface="Open Sans"/>
                          <a:ea typeface="Open Sans"/>
                          <a:cs typeface="Open Sans"/>
                          <a:sym typeface="Open Sans"/>
                        </a:rPr>
                        <a:t>Biowulf: /fdb/gnomad/release-3.0/ </a:t>
                      </a:r>
                      <a:endParaRPr b="1" sz="1000">
                        <a:solidFill>
                          <a:srgbClr val="7E0000"/>
                        </a:solidFill>
                        <a:latin typeface="Open Sans"/>
                        <a:ea typeface="Open Sans"/>
                        <a:cs typeface="Open Sans"/>
                        <a:sym typeface="Open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1"/>
          <p:cNvSpPr txBox="1"/>
          <p:nvPr>
            <p:ph idx="1" type="body"/>
          </p:nvPr>
        </p:nvSpPr>
        <p:spPr>
          <a:xfrm>
            <a:off x="1068300" y="135996"/>
            <a:ext cx="7007400" cy="922500"/>
          </a:xfrm>
          <a:prstGeom prst="rect">
            <a:avLst/>
          </a:prstGeom>
          <a:noFill/>
          <a:ln>
            <a:noFill/>
          </a:ln>
        </p:spPr>
        <p:txBody>
          <a:bodyPr anchorCtr="0" anchor="t" bIns="34275" lIns="68575" spcFirstLastPara="1" rIns="68575" wrap="square" tIns="34275">
            <a:normAutofit fontScale="55000" lnSpcReduction="20000"/>
          </a:bodyPr>
          <a:lstStyle/>
          <a:p>
            <a:pPr indent="0" lvl="0" marL="457200" rtl="0" algn="l">
              <a:lnSpc>
                <a:spcPct val="90000"/>
              </a:lnSpc>
              <a:spcBef>
                <a:spcPts val="0"/>
              </a:spcBef>
              <a:spcAft>
                <a:spcPts val="0"/>
              </a:spcAft>
              <a:buNone/>
            </a:pPr>
            <a:r>
              <a:t/>
            </a:r>
            <a:endParaRPr sz="2300">
              <a:solidFill>
                <a:schemeClr val="dk2"/>
              </a:solidFill>
              <a:latin typeface="PT Sans Narrow"/>
              <a:ea typeface="PT Sans Narrow"/>
              <a:cs typeface="PT Sans Narrow"/>
              <a:sym typeface="PT Sans Narrow"/>
            </a:endParaRPr>
          </a:p>
          <a:p>
            <a:pPr indent="0" lvl="0" marL="177800" rtl="0" algn="l">
              <a:lnSpc>
                <a:spcPct val="90000"/>
              </a:lnSpc>
              <a:spcBef>
                <a:spcPts val="0"/>
              </a:spcBef>
              <a:spcAft>
                <a:spcPts val="0"/>
              </a:spcAft>
              <a:buNone/>
            </a:pPr>
            <a:r>
              <a:t/>
            </a:r>
            <a:endParaRPr sz="3200">
              <a:solidFill>
                <a:schemeClr val="dk2"/>
              </a:solidFill>
              <a:latin typeface="PT Sans Narrow"/>
              <a:ea typeface="PT Sans Narrow"/>
              <a:cs typeface="PT Sans Narrow"/>
              <a:sym typeface="PT Sans Narrow"/>
            </a:endParaRPr>
          </a:p>
          <a:p>
            <a:pPr indent="0" lvl="0" marL="0" rtl="0" algn="ctr">
              <a:spcBef>
                <a:spcPts val="0"/>
              </a:spcBef>
              <a:spcAft>
                <a:spcPts val="0"/>
              </a:spcAft>
              <a:buNone/>
            </a:pPr>
            <a:r>
              <a:rPr b="1" lang="en" sz="5750">
                <a:solidFill>
                  <a:schemeClr val="dk2"/>
                </a:solidFill>
                <a:latin typeface="PT Sans Narrow"/>
                <a:ea typeface="PT Sans Narrow"/>
                <a:cs typeface="PT Sans Narrow"/>
                <a:sym typeface="PT Sans Narrow"/>
              </a:rPr>
              <a:t>Variant annotation</a:t>
            </a:r>
            <a:endParaRPr b="1" sz="5750">
              <a:solidFill>
                <a:schemeClr val="dk2"/>
              </a:solidFill>
              <a:latin typeface="PT Sans Narrow"/>
              <a:ea typeface="PT Sans Narrow"/>
              <a:cs typeface="PT Sans Narrow"/>
              <a:sym typeface="PT Sans Narrow"/>
            </a:endParaRPr>
          </a:p>
          <a:p>
            <a:pPr indent="0" lvl="0" marL="457200" rtl="0" algn="ctr">
              <a:lnSpc>
                <a:spcPct val="90000"/>
              </a:lnSpc>
              <a:spcBef>
                <a:spcPts val="0"/>
              </a:spcBef>
              <a:spcAft>
                <a:spcPts val="0"/>
              </a:spcAft>
              <a:buNone/>
            </a:pPr>
            <a:r>
              <a:t/>
            </a:r>
            <a:endParaRPr sz="3200">
              <a:solidFill>
                <a:schemeClr val="dk2"/>
              </a:solidFill>
              <a:latin typeface="PT Sans Narrow"/>
              <a:ea typeface="PT Sans Narrow"/>
              <a:cs typeface="PT Sans Narrow"/>
              <a:sym typeface="PT Sans Narrow"/>
            </a:endParaRPr>
          </a:p>
        </p:txBody>
      </p:sp>
      <p:pic>
        <p:nvPicPr>
          <p:cNvPr id="289" name="Google Shape;289;p41"/>
          <p:cNvPicPr preferRelativeResize="0"/>
          <p:nvPr/>
        </p:nvPicPr>
        <p:blipFill rotWithShape="1">
          <a:blip r:embed="rId3">
            <a:alphaModFix/>
          </a:blip>
          <a:srcRect b="0" l="0" r="0" t="1419"/>
          <a:stretch/>
        </p:blipFill>
        <p:spPr>
          <a:xfrm>
            <a:off x="0" y="1012675"/>
            <a:ext cx="5032827" cy="3680002"/>
          </a:xfrm>
          <a:prstGeom prst="rect">
            <a:avLst/>
          </a:prstGeom>
          <a:noFill/>
          <a:ln>
            <a:noFill/>
          </a:ln>
        </p:spPr>
      </p:pic>
      <p:sp>
        <p:nvSpPr>
          <p:cNvPr id="290" name="Google Shape;290;p41"/>
          <p:cNvSpPr/>
          <p:nvPr/>
        </p:nvSpPr>
        <p:spPr>
          <a:xfrm>
            <a:off x="3452575" y="3356475"/>
            <a:ext cx="1403400" cy="1336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1"/>
          <p:cNvSpPr txBox="1"/>
          <p:nvPr/>
        </p:nvSpPr>
        <p:spPr>
          <a:xfrm>
            <a:off x="4962700" y="1058500"/>
            <a:ext cx="4057500" cy="28911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60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Variant annotation is the process of collection of detailed information from knowledge bases and publications to interpret</a:t>
            </a:r>
            <a:r>
              <a:rPr lang="en" sz="1200">
                <a:solidFill>
                  <a:schemeClr val="dk2"/>
                </a:solidFill>
                <a:latin typeface="Open Sans"/>
                <a:ea typeface="Open Sans"/>
                <a:cs typeface="Open Sans"/>
                <a:sym typeface="Open Sans"/>
              </a:rPr>
              <a:t> a </a:t>
            </a:r>
            <a:r>
              <a:rPr lang="en" sz="1200">
                <a:solidFill>
                  <a:schemeClr val="dk2"/>
                </a:solidFill>
                <a:latin typeface="Open Sans"/>
                <a:ea typeface="Open Sans"/>
                <a:cs typeface="Open Sans"/>
                <a:sym typeface="Open Sans"/>
              </a:rPr>
              <a:t>given genomic alteration.</a:t>
            </a:r>
            <a:endParaRPr sz="1200">
              <a:solidFill>
                <a:schemeClr val="dk2"/>
              </a:solidFill>
              <a:latin typeface="Open Sans"/>
              <a:ea typeface="Open Sans"/>
              <a:cs typeface="Open Sans"/>
              <a:sym typeface="Open Sans"/>
            </a:endParaRPr>
          </a:p>
          <a:p>
            <a:pPr indent="-304800" lvl="0" marL="457200" rtl="0" algn="l">
              <a:lnSpc>
                <a:spcPct val="115000"/>
              </a:lnSpc>
              <a:spcBef>
                <a:spcPts val="1000"/>
              </a:spcBef>
              <a:spcAft>
                <a:spcPts val="0"/>
              </a:spcAft>
              <a:buClr>
                <a:schemeClr val="dk2"/>
              </a:buClr>
              <a:buSzPts val="1200"/>
              <a:buFont typeface="Open Sans"/>
              <a:buChar char="●"/>
            </a:pPr>
            <a:r>
              <a:rPr b="1" lang="en" sz="1200">
                <a:solidFill>
                  <a:srgbClr val="7E0000"/>
                </a:solidFill>
                <a:highlight>
                  <a:srgbClr val="FFFFFF"/>
                </a:highlight>
                <a:latin typeface="Open Sans"/>
                <a:ea typeface="Open Sans"/>
                <a:cs typeface="Open Sans"/>
                <a:sym typeface="Open Sans"/>
              </a:rPr>
              <a:t>Funcotator</a:t>
            </a:r>
            <a:r>
              <a:rPr lang="en" sz="1200">
                <a:solidFill>
                  <a:schemeClr val="dk2"/>
                </a:solidFill>
                <a:highlight>
                  <a:srgbClr val="FFFFFF"/>
                </a:highlight>
                <a:latin typeface="Open Sans"/>
                <a:ea typeface="Open Sans"/>
                <a:cs typeface="Open Sans"/>
                <a:sym typeface="Open Sans"/>
              </a:rPr>
              <a:t> is a useful module to provide functional annotation of somatic alterations.</a:t>
            </a:r>
            <a:endParaRPr sz="1200">
              <a:solidFill>
                <a:schemeClr val="dk2"/>
              </a:solidFill>
              <a:latin typeface="Open Sans"/>
              <a:ea typeface="Open Sans"/>
              <a:cs typeface="Open Sans"/>
              <a:sym typeface="Open Sans"/>
            </a:endParaRPr>
          </a:p>
          <a:p>
            <a:pPr indent="-304800" lvl="0" marL="457200" rtl="0" algn="l">
              <a:lnSpc>
                <a:spcPct val="115000"/>
              </a:lnSpc>
              <a:spcBef>
                <a:spcPts val="100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Example a</a:t>
            </a:r>
            <a:r>
              <a:rPr lang="en" sz="1200">
                <a:solidFill>
                  <a:schemeClr val="dk2"/>
                </a:solidFill>
                <a:latin typeface="Open Sans"/>
                <a:ea typeface="Open Sans"/>
                <a:cs typeface="Open Sans"/>
                <a:sym typeface="Open Sans"/>
              </a:rPr>
              <a:t>nnotations</a:t>
            </a:r>
            <a:r>
              <a:rPr lang="en" sz="1200">
                <a:solidFill>
                  <a:schemeClr val="dk2"/>
                </a:solidFill>
                <a:latin typeface="Open Sans"/>
                <a:ea typeface="Open Sans"/>
                <a:cs typeface="Open Sans"/>
                <a:sym typeface="Open Sans"/>
              </a:rPr>
              <a:t>: </a:t>
            </a:r>
            <a:r>
              <a:rPr i="1" lang="en" sz="1200">
                <a:solidFill>
                  <a:schemeClr val="dk2"/>
                </a:solidFill>
                <a:latin typeface="Open Sans"/>
                <a:ea typeface="Open Sans"/>
                <a:cs typeface="Open Sans"/>
                <a:sym typeface="Open Sans"/>
              </a:rPr>
              <a:t>gene name</a:t>
            </a:r>
            <a:r>
              <a:rPr i="1" lang="en" sz="1200">
                <a:solidFill>
                  <a:schemeClr val="dk2"/>
                </a:solidFill>
                <a:latin typeface="Open Sans"/>
                <a:ea typeface="Open Sans"/>
                <a:cs typeface="Open Sans"/>
                <a:sym typeface="Open Sans"/>
              </a:rPr>
              <a:t>,</a:t>
            </a:r>
            <a:r>
              <a:rPr i="1" lang="en" sz="1200">
                <a:solidFill>
                  <a:schemeClr val="dk2"/>
                </a:solidFill>
                <a:latin typeface="Open Sans"/>
                <a:ea typeface="Open Sans"/>
                <a:cs typeface="Open Sans"/>
                <a:sym typeface="Open Sans"/>
              </a:rPr>
              <a:t> position</a:t>
            </a:r>
            <a:r>
              <a:rPr i="1" lang="en" sz="1200">
                <a:solidFill>
                  <a:schemeClr val="dk2"/>
                </a:solidFill>
                <a:latin typeface="Open Sans"/>
                <a:ea typeface="Open Sans"/>
                <a:cs typeface="Open Sans"/>
                <a:sym typeface="Open Sans"/>
              </a:rPr>
              <a:t>,</a:t>
            </a:r>
            <a:r>
              <a:rPr i="1" lang="en" sz="1200">
                <a:solidFill>
                  <a:schemeClr val="dk2"/>
                </a:solidFill>
                <a:latin typeface="Open Sans"/>
                <a:ea typeface="Open Sans"/>
                <a:cs typeface="Open Sans"/>
                <a:sym typeface="Open Sans"/>
              </a:rPr>
              <a:t>  </a:t>
            </a:r>
            <a:r>
              <a:rPr i="1" lang="en" sz="1200">
                <a:solidFill>
                  <a:schemeClr val="dk2"/>
                </a:solidFill>
                <a:latin typeface="Open Sans"/>
                <a:ea typeface="Open Sans"/>
                <a:cs typeface="Open Sans"/>
                <a:sym typeface="Open Sans"/>
              </a:rPr>
              <a:t>f</a:t>
            </a:r>
            <a:r>
              <a:rPr i="1" lang="en" sz="1200">
                <a:solidFill>
                  <a:schemeClr val="dk2"/>
                </a:solidFill>
                <a:latin typeface="Open Sans"/>
                <a:ea typeface="Open Sans"/>
                <a:cs typeface="Open Sans"/>
                <a:sym typeface="Open Sans"/>
              </a:rPr>
              <a:t>requency,</a:t>
            </a:r>
            <a:r>
              <a:rPr i="1" lang="en" sz="1200">
                <a:solidFill>
                  <a:schemeClr val="dk2"/>
                </a:solidFill>
                <a:latin typeface="Open Sans"/>
                <a:ea typeface="Open Sans"/>
                <a:cs typeface="Open Sans"/>
                <a:sym typeface="Open Sans"/>
              </a:rPr>
              <a:t> c</a:t>
            </a:r>
            <a:r>
              <a:rPr i="1" lang="en" sz="1200">
                <a:solidFill>
                  <a:schemeClr val="dk2"/>
                </a:solidFill>
                <a:latin typeface="Open Sans"/>
                <a:ea typeface="Open Sans"/>
                <a:cs typeface="Open Sans"/>
                <a:sym typeface="Open Sans"/>
              </a:rPr>
              <a:t>lassification</a:t>
            </a:r>
            <a:r>
              <a:rPr i="1" lang="en" sz="1200">
                <a:solidFill>
                  <a:schemeClr val="dk2"/>
                </a:solidFill>
                <a:latin typeface="Open Sans"/>
                <a:ea typeface="Open Sans"/>
                <a:cs typeface="Open Sans"/>
                <a:sym typeface="Open Sans"/>
              </a:rPr>
              <a:t> </a:t>
            </a:r>
            <a:r>
              <a:rPr i="1" lang="en" sz="1200">
                <a:solidFill>
                  <a:schemeClr val="dk2"/>
                </a:solidFill>
                <a:latin typeface="Open Sans"/>
                <a:ea typeface="Open Sans"/>
                <a:cs typeface="Open Sans"/>
                <a:sym typeface="Open Sans"/>
              </a:rPr>
              <a:t>(Intron, UTR, Splicing </a:t>
            </a:r>
            <a:r>
              <a:rPr i="1" lang="en" sz="1200">
                <a:solidFill>
                  <a:schemeClr val="dk2"/>
                </a:solidFill>
                <a:latin typeface="Open Sans"/>
                <a:ea typeface="Open Sans"/>
                <a:cs typeface="Open Sans"/>
                <a:sym typeface="Open Sans"/>
              </a:rPr>
              <a:t>Site</a:t>
            </a:r>
            <a:r>
              <a:rPr i="1" lang="en" sz="1200">
                <a:solidFill>
                  <a:schemeClr val="dk2"/>
                </a:solidFill>
                <a:latin typeface="Open Sans"/>
                <a:ea typeface="Open Sans"/>
                <a:cs typeface="Open Sans"/>
                <a:sym typeface="Open Sans"/>
              </a:rPr>
              <a:t>), etc.</a:t>
            </a:r>
            <a:endParaRPr i="1" sz="1200">
              <a:solidFill>
                <a:schemeClr val="dk2"/>
              </a:solidFill>
              <a:latin typeface="Open Sans"/>
              <a:ea typeface="Open Sans"/>
              <a:cs typeface="Open Sans"/>
              <a:sym typeface="Open Sans"/>
            </a:endParaRPr>
          </a:p>
          <a:p>
            <a:pPr indent="-304800" lvl="0" marL="457200" rtl="0" algn="l">
              <a:lnSpc>
                <a:spcPct val="115000"/>
              </a:lnSpc>
              <a:spcBef>
                <a:spcPts val="1100"/>
              </a:spcBef>
              <a:spcAft>
                <a:spcPts val="1000"/>
              </a:spcAft>
              <a:buClr>
                <a:schemeClr val="dk2"/>
              </a:buClr>
              <a:buSzPts val="1200"/>
              <a:buFont typeface="Open Sans"/>
              <a:buChar char="●"/>
            </a:pPr>
            <a:r>
              <a:rPr lang="en" sz="1200">
                <a:solidFill>
                  <a:schemeClr val="dk2"/>
                </a:solidFill>
                <a:latin typeface="Open Sans"/>
                <a:ea typeface="Open Sans"/>
                <a:cs typeface="Open Sans"/>
                <a:sym typeface="Open Sans"/>
              </a:rPr>
              <a:t>Users can add their own annotation sources based on a set of public database resources.</a:t>
            </a:r>
            <a:endParaRPr sz="1200">
              <a:solidFill>
                <a:schemeClr val="dk2"/>
              </a:solidFill>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2"/>
          <p:cNvSpPr txBox="1"/>
          <p:nvPr>
            <p:ph type="title"/>
          </p:nvPr>
        </p:nvSpPr>
        <p:spPr>
          <a:xfrm>
            <a:off x="422050" y="4904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sz="3600">
                <a:latin typeface="PT Sans Narrow"/>
                <a:ea typeface="PT Sans Narrow"/>
                <a:cs typeface="PT Sans Narrow"/>
                <a:sym typeface="PT Sans Narrow"/>
              </a:rPr>
              <a:t>Different strategies of annotations</a:t>
            </a:r>
            <a:endParaRPr sz="3600">
              <a:latin typeface="PT Sans Narrow"/>
              <a:ea typeface="PT Sans Narrow"/>
              <a:cs typeface="PT Sans Narrow"/>
              <a:sym typeface="PT Sans Narrow"/>
            </a:endParaRPr>
          </a:p>
        </p:txBody>
      </p:sp>
      <p:sp>
        <p:nvSpPr>
          <p:cNvPr id="297" name="Google Shape;297;p42"/>
          <p:cNvSpPr txBox="1"/>
          <p:nvPr/>
        </p:nvSpPr>
        <p:spPr>
          <a:xfrm>
            <a:off x="3657850" y="3670200"/>
            <a:ext cx="5138400" cy="9234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1200"/>
              </a:spcAft>
              <a:buNone/>
            </a:pPr>
            <a:r>
              <a:rPr lang="en" sz="1200">
                <a:solidFill>
                  <a:srgbClr val="495057"/>
                </a:solidFill>
                <a:highlight>
                  <a:srgbClr val="FFFFFF"/>
                </a:highlight>
                <a:latin typeface="Open Sans"/>
                <a:ea typeface="Open Sans"/>
                <a:cs typeface="Open Sans"/>
                <a:sym typeface="Open Sans"/>
              </a:rPr>
              <a:t>Whether</a:t>
            </a:r>
            <a:r>
              <a:rPr lang="en" sz="1200">
                <a:solidFill>
                  <a:srgbClr val="495057"/>
                </a:solidFill>
                <a:highlight>
                  <a:srgbClr val="FFFFFF"/>
                </a:highlight>
                <a:latin typeface="Open Sans"/>
                <a:ea typeface="Open Sans"/>
                <a:cs typeface="Open Sans"/>
                <a:sym typeface="Open Sans"/>
              </a:rPr>
              <a:t> a genomic mutation is reported </a:t>
            </a:r>
            <a:r>
              <a:rPr b="1" lang="en" sz="1200">
                <a:solidFill>
                  <a:srgbClr val="7E0000"/>
                </a:solidFill>
                <a:highlight>
                  <a:srgbClr val="FFFFFF"/>
                </a:highlight>
                <a:latin typeface="Open Sans"/>
                <a:ea typeface="Open Sans"/>
                <a:cs typeface="Open Sans"/>
                <a:sym typeface="Open Sans"/>
              </a:rPr>
              <a:t>in specific cancer databases </a:t>
            </a:r>
            <a:r>
              <a:rPr lang="en" sz="1200">
                <a:solidFill>
                  <a:schemeClr val="dk1"/>
                </a:solidFill>
                <a:highlight>
                  <a:srgbClr val="FFFFFF"/>
                </a:highlight>
                <a:latin typeface="Open Sans"/>
                <a:ea typeface="Open Sans"/>
                <a:cs typeface="Open Sans"/>
                <a:sym typeface="Open Sans"/>
              </a:rPr>
              <a:t>like cosmic.</a:t>
            </a:r>
            <a:r>
              <a:rPr lang="en" sz="1200">
                <a:solidFill>
                  <a:srgbClr val="495057"/>
                </a:solidFill>
                <a:highlight>
                  <a:srgbClr val="FFFFFF"/>
                </a:highlight>
                <a:latin typeface="Open Sans"/>
                <a:ea typeface="Open Sans"/>
                <a:cs typeface="Open Sans"/>
                <a:sym typeface="Open Sans"/>
              </a:rPr>
              <a:t> W</a:t>
            </a:r>
            <a:r>
              <a:rPr lang="en" sz="1200">
                <a:solidFill>
                  <a:srgbClr val="495057"/>
                </a:solidFill>
                <a:highlight>
                  <a:srgbClr val="FFFFFF"/>
                </a:highlight>
                <a:latin typeface="Open Sans"/>
                <a:ea typeface="Open Sans"/>
                <a:cs typeface="Open Sans"/>
                <a:sym typeface="Open Sans"/>
              </a:rPr>
              <a:t>hat is the frequency of this mutation among global populations?</a:t>
            </a:r>
            <a:endParaRPr sz="1200">
              <a:solidFill>
                <a:srgbClr val="495057"/>
              </a:solidFill>
              <a:highlight>
                <a:srgbClr val="FFFFFF"/>
              </a:highlight>
              <a:latin typeface="Open Sans"/>
              <a:ea typeface="Open Sans"/>
              <a:cs typeface="Open Sans"/>
              <a:sym typeface="Open Sans"/>
            </a:endParaRPr>
          </a:p>
        </p:txBody>
      </p:sp>
      <p:pic>
        <p:nvPicPr>
          <p:cNvPr id="298" name="Google Shape;298;p42"/>
          <p:cNvPicPr preferRelativeResize="0"/>
          <p:nvPr/>
        </p:nvPicPr>
        <p:blipFill rotWithShape="1">
          <a:blip r:embed="rId3">
            <a:alphaModFix/>
          </a:blip>
          <a:srcRect b="23821" l="0" r="0" t="0"/>
          <a:stretch/>
        </p:blipFill>
        <p:spPr>
          <a:xfrm>
            <a:off x="422050" y="1320750"/>
            <a:ext cx="2743199" cy="721950"/>
          </a:xfrm>
          <a:prstGeom prst="rect">
            <a:avLst/>
          </a:prstGeom>
          <a:noFill/>
          <a:ln>
            <a:noFill/>
          </a:ln>
        </p:spPr>
      </p:pic>
      <p:sp>
        <p:nvSpPr>
          <p:cNvPr id="299" name="Google Shape;299;p42"/>
          <p:cNvSpPr txBox="1"/>
          <p:nvPr/>
        </p:nvSpPr>
        <p:spPr>
          <a:xfrm>
            <a:off x="121075" y="951450"/>
            <a:ext cx="3000000" cy="369300"/>
          </a:xfrm>
          <a:prstGeom prst="rect">
            <a:avLst/>
          </a:prstGeom>
          <a:noFill/>
          <a:ln>
            <a:noFill/>
          </a:ln>
        </p:spPr>
        <p:txBody>
          <a:bodyPr anchorCtr="0" anchor="t" bIns="91425" lIns="91425" spcFirstLastPara="1" rIns="91425" wrap="square" tIns="91425">
            <a:spAutoFit/>
          </a:bodyPr>
          <a:lstStyle/>
          <a:p>
            <a:pPr indent="-304800" lvl="0" marL="457200" rtl="0" algn="just">
              <a:lnSpc>
                <a:spcPct val="150000"/>
              </a:lnSpc>
              <a:spcBef>
                <a:spcPts val="0"/>
              </a:spcBef>
              <a:spcAft>
                <a:spcPts val="0"/>
              </a:spcAft>
              <a:buClr>
                <a:srgbClr val="495057"/>
              </a:buClr>
              <a:buSzPts val="1200"/>
              <a:buFont typeface="Roboto"/>
              <a:buChar char="●"/>
            </a:pPr>
            <a:r>
              <a:rPr b="1" lang="en" sz="1200">
                <a:solidFill>
                  <a:srgbClr val="7E0000"/>
                </a:solidFill>
                <a:highlight>
                  <a:schemeClr val="lt1"/>
                </a:highlight>
                <a:latin typeface="Open Sans"/>
                <a:ea typeface="Open Sans"/>
                <a:cs typeface="Open Sans"/>
                <a:sym typeface="Open Sans"/>
              </a:rPr>
              <a:t>Gene-based annotation:</a:t>
            </a:r>
            <a:r>
              <a:rPr lang="en" sz="1200">
                <a:solidFill>
                  <a:srgbClr val="7E0000"/>
                </a:solidFill>
                <a:highlight>
                  <a:schemeClr val="lt1"/>
                </a:highlight>
                <a:latin typeface="Open Sans"/>
                <a:ea typeface="Open Sans"/>
                <a:cs typeface="Open Sans"/>
                <a:sym typeface="Open Sans"/>
              </a:rPr>
              <a:t> </a:t>
            </a:r>
            <a:endParaRPr/>
          </a:p>
        </p:txBody>
      </p:sp>
      <p:sp>
        <p:nvSpPr>
          <p:cNvPr id="300" name="Google Shape;300;p42"/>
          <p:cNvSpPr txBox="1"/>
          <p:nvPr/>
        </p:nvSpPr>
        <p:spPr>
          <a:xfrm>
            <a:off x="3165250" y="1094200"/>
            <a:ext cx="5707200" cy="923400"/>
          </a:xfrm>
          <a:prstGeom prst="rect">
            <a:avLst/>
          </a:prstGeom>
          <a:noFill/>
          <a:ln>
            <a:noFill/>
          </a:ln>
        </p:spPr>
        <p:txBody>
          <a:bodyPr anchorCtr="0" anchor="t" bIns="91425" lIns="91425" spcFirstLastPara="1" rIns="91425" wrap="square" tIns="91425">
            <a:spAutoFit/>
          </a:bodyPr>
          <a:lstStyle/>
          <a:p>
            <a:pPr indent="0" lvl="0" marL="457200" rtl="0" algn="just">
              <a:lnSpc>
                <a:spcPct val="150000"/>
              </a:lnSpc>
              <a:spcBef>
                <a:spcPts val="0"/>
              </a:spcBef>
              <a:spcAft>
                <a:spcPts val="1200"/>
              </a:spcAft>
              <a:buNone/>
            </a:pPr>
            <a:r>
              <a:rPr lang="en" sz="1200">
                <a:solidFill>
                  <a:srgbClr val="495057"/>
                </a:solidFill>
                <a:highlight>
                  <a:schemeClr val="lt1"/>
                </a:highlight>
                <a:latin typeface="Open Sans"/>
                <a:ea typeface="Open Sans"/>
                <a:cs typeface="Open Sans"/>
                <a:sym typeface="Open Sans"/>
              </a:rPr>
              <a:t>W</a:t>
            </a:r>
            <a:r>
              <a:rPr lang="en" sz="1200">
                <a:solidFill>
                  <a:srgbClr val="495057"/>
                </a:solidFill>
                <a:highlight>
                  <a:schemeClr val="lt1"/>
                </a:highlight>
                <a:latin typeface="Open Sans"/>
                <a:ea typeface="Open Sans"/>
                <a:cs typeface="Open Sans"/>
                <a:sym typeface="Open Sans"/>
              </a:rPr>
              <a:t>hether a genomic mutation happened </a:t>
            </a:r>
            <a:r>
              <a:rPr b="1" lang="en" sz="1200">
                <a:solidFill>
                  <a:srgbClr val="7E0000"/>
                </a:solidFill>
                <a:highlight>
                  <a:schemeClr val="lt1"/>
                </a:highlight>
                <a:latin typeface="Open Sans"/>
                <a:ea typeface="Open Sans"/>
                <a:cs typeface="Open Sans"/>
                <a:sym typeface="Open Sans"/>
              </a:rPr>
              <a:t>in known protein coding / non-coding regions</a:t>
            </a:r>
            <a:r>
              <a:rPr lang="en" sz="1200">
                <a:solidFill>
                  <a:srgbClr val="495057"/>
                </a:solidFill>
                <a:highlight>
                  <a:schemeClr val="lt1"/>
                </a:highlight>
                <a:latin typeface="Open Sans"/>
                <a:ea typeface="Open Sans"/>
                <a:cs typeface="Open Sans"/>
                <a:sym typeface="Open Sans"/>
              </a:rPr>
              <a:t>.</a:t>
            </a:r>
            <a:r>
              <a:rPr lang="en" sz="1200">
                <a:solidFill>
                  <a:srgbClr val="495057"/>
                </a:solidFill>
                <a:highlight>
                  <a:schemeClr val="lt1"/>
                </a:highlight>
                <a:latin typeface="Open Sans"/>
                <a:ea typeface="Open Sans"/>
                <a:cs typeface="Open Sans"/>
                <a:sym typeface="Open Sans"/>
              </a:rPr>
              <a:t> Users can easily customize their analysis using different public databases with detailed gene annotation information.</a:t>
            </a:r>
            <a:endParaRPr sz="1200">
              <a:solidFill>
                <a:srgbClr val="495057"/>
              </a:solidFill>
              <a:highlight>
                <a:schemeClr val="lt1"/>
              </a:highlight>
              <a:latin typeface="Open Sans"/>
              <a:ea typeface="Open Sans"/>
              <a:cs typeface="Open Sans"/>
              <a:sym typeface="Open Sans"/>
            </a:endParaRPr>
          </a:p>
        </p:txBody>
      </p:sp>
      <p:pic>
        <p:nvPicPr>
          <p:cNvPr id="301" name="Google Shape;301;p42"/>
          <p:cNvPicPr preferRelativeResize="0"/>
          <p:nvPr/>
        </p:nvPicPr>
        <p:blipFill rotWithShape="1">
          <a:blip r:embed="rId4">
            <a:alphaModFix/>
          </a:blip>
          <a:srcRect b="30635" l="0" r="11894" t="19397"/>
          <a:stretch/>
        </p:blipFill>
        <p:spPr>
          <a:xfrm>
            <a:off x="412625" y="2458550"/>
            <a:ext cx="2743200" cy="871999"/>
          </a:xfrm>
          <a:prstGeom prst="rect">
            <a:avLst/>
          </a:prstGeom>
          <a:noFill/>
          <a:ln>
            <a:noFill/>
          </a:ln>
        </p:spPr>
      </p:pic>
      <p:sp>
        <p:nvSpPr>
          <p:cNvPr id="302" name="Google Shape;302;p42"/>
          <p:cNvSpPr txBox="1"/>
          <p:nvPr/>
        </p:nvSpPr>
        <p:spPr>
          <a:xfrm>
            <a:off x="121075" y="2165450"/>
            <a:ext cx="3000000" cy="369300"/>
          </a:xfrm>
          <a:prstGeom prst="rect">
            <a:avLst/>
          </a:prstGeom>
          <a:noFill/>
          <a:ln>
            <a:noFill/>
          </a:ln>
        </p:spPr>
        <p:txBody>
          <a:bodyPr anchorCtr="0" anchor="t" bIns="91425" lIns="91425" spcFirstLastPara="1" rIns="91425" wrap="square" tIns="91425">
            <a:spAutoFit/>
          </a:bodyPr>
          <a:lstStyle/>
          <a:p>
            <a:pPr indent="-304800" lvl="0" marL="457200" rtl="0" algn="just">
              <a:lnSpc>
                <a:spcPct val="150000"/>
              </a:lnSpc>
              <a:spcBef>
                <a:spcPts val="0"/>
              </a:spcBef>
              <a:spcAft>
                <a:spcPts val="0"/>
              </a:spcAft>
              <a:buClr>
                <a:srgbClr val="495057"/>
              </a:buClr>
              <a:buSzPts val="1200"/>
              <a:buFont typeface="Roboto"/>
              <a:buChar char="●"/>
            </a:pPr>
            <a:r>
              <a:rPr b="1" lang="en" sz="1200">
                <a:solidFill>
                  <a:srgbClr val="7E0000"/>
                </a:solidFill>
                <a:highlight>
                  <a:schemeClr val="lt1"/>
                </a:highlight>
                <a:latin typeface="Open Sans"/>
                <a:ea typeface="Open Sans"/>
                <a:cs typeface="Open Sans"/>
                <a:sym typeface="Open Sans"/>
              </a:rPr>
              <a:t>Region-based annotation:</a:t>
            </a:r>
            <a:r>
              <a:rPr lang="en" sz="1200">
                <a:solidFill>
                  <a:srgbClr val="495057"/>
                </a:solidFill>
                <a:highlight>
                  <a:schemeClr val="lt1"/>
                </a:highlight>
                <a:latin typeface="Open Sans"/>
                <a:ea typeface="Open Sans"/>
                <a:cs typeface="Open Sans"/>
                <a:sym typeface="Open Sans"/>
              </a:rPr>
              <a:t> </a:t>
            </a:r>
            <a:endParaRPr/>
          </a:p>
        </p:txBody>
      </p:sp>
      <p:sp>
        <p:nvSpPr>
          <p:cNvPr id="303" name="Google Shape;303;p42"/>
          <p:cNvSpPr txBox="1"/>
          <p:nvPr/>
        </p:nvSpPr>
        <p:spPr>
          <a:xfrm>
            <a:off x="3647750" y="2241650"/>
            <a:ext cx="5138400" cy="12006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1200"/>
              </a:spcAft>
              <a:buNone/>
            </a:pPr>
            <a:r>
              <a:rPr lang="en" sz="1200">
                <a:solidFill>
                  <a:srgbClr val="495057"/>
                </a:solidFill>
                <a:highlight>
                  <a:schemeClr val="lt1"/>
                </a:highlight>
                <a:latin typeface="Open Sans"/>
                <a:ea typeface="Open Sans"/>
                <a:cs typeface="Open Sans"/>
                <a:sym typeface="Open Sans"/>
              </a:rPr>
              <a:t>W</a:t>
            </a:r>
            <a:r>
              <a:rPr lang="en" sz="1200">
                <a:solidFill>
                  <a:srgbClr val="495057"/>
                </a:solidFill>
                <a:highlight>
                  <a:schemeClr val="lt1"/>
                </a:highlight>
                <a:latin typeface="Open Sans"/>
                <a:ea typeface="Open Sans"/>
                <a:cs typeface="Open Sans"/>
                <a:sym typeface="Open Sans"/>
              </a:rPr>
              <a:t>hether a genomic mutation happened </a:t>
            </a:r>
            <a:r>
              <a:rPr b="1" lang="en" sz="1200">
                <a:solidFill>
                  <a:srgbClr val="7E0000"/>
                </a:solidFill>
                <a:highlight>
                  <a:schemeClr val="lt1"/>
                </a:highlight>
                <a:latin typeface="Open Sans"/>
                <a:ea typeface="Open Sans"/>
                <a:cs typeface="Open Sans"/>
                <a:sym typeface="Open Sans"/>
              </a:rPr>
              <a:t>in specific genomic elements</a:t>
            </a:r>
            <a:r>
              <a:rPr lang="en" sz="1200">
                <a:solidFill>
                  <a:srgbClr val="495057"/>
                </a:solidFill>
                <a:highlight>
                  <a:schemeClr val="lt1"/>
                </a:highlight>
                <a:latin typeface="Open Sans"/>
                <a:ea typeface="Open Sans"/>
                <a:cs typeface="Open Sans"/>
                <a:sym typeface="Open Sans"/>
              </a:rPr>
              <a:t>.</a:t>
            </a:r>
            <a:r>
              <a:rPr lang="en" sz="1200">
                <a:solidFill>
                  <a:srgbClr val="495057"/>
                </a:solidFill>
                <a:highlight>
                  <a:schemeClr val="lt1"/>
                </a:highlight>
                <a:latin typeface="Open Sans"/>
                <a:ea typeface="Open Sans"/>
                <a:cs typeface="Open Sans"/>
                <a:sym typeface="Open Sans"/>
              </a:rPr>
              <a:t> For example, Open chromatin (ATAC-seq peaks), Histone mark enrichment (ChIP-Seq peaks), or many other annotations on genomic intervals.</a:t>
            </a:r>
            <a:endParaRPr sz="1200">
              <a:solidFill>
                <a:srgbClr val="495057"/>
              </a:solidFill>
              <a:highlight>
                <a:schemeClr val="lt1"/>
              </a:highlight>
              <a:latin typeface="Open Sans"/>
              <a:ea typeface="Open Sans"/>
              <a:cs typeface="Open Sans"/>
              <a:sym typeface="Open Sans"/>
            </a:endParaRPr>
          </a:p>
        </p:txBody>
      </p:sp>
      <p:sp>
        <p:nvSpPr>
          <p:cNvPr id="304" name="Google Shape;304;p42"/>
          <p:cNvSpPr txBox="1"/>
          <p:nvPr/>
        </p:nvSpPr>
        <p:spPr>
          <a:xfrm>
            <a:off x="98225" y="3428350"/>
            <a:ext cx="3000000" cy="369300"/>
          </a:xfrm>
          <a:prstGeom prst="rect">
            <a:avLst/>
          </a:prstGeom>
          <a:noFill/>
          <a:ln>
            <a:noFill/>
          </a:ln>
        </p:spPr>
        <p:txBody>
          <a:bodyPr anchorCtr="0" anchor="t" bIns="91425" lIns="91425" spcFirstLastPara="1" rIns="91425" wrap="square" tIns="91425">
            <a:spAutoFit/>
          </a:bodyPr>
          <a:lstStyle/>
          <a:p>
            <a:pPr indent="-304800" lvl="0" marL="457200" rtl="0" algn="just">
              <a:lnSpc>
                <a:spcPct val="150000"/>
              </a:lnSpc>
              <a:spcBef>
                <a:spcPts val="0"/>
              </a:spcBef>
              <a:spcAft>
                <a:spcPts val="0"/>
              </a:spcAft>
              <a:buClr>
                <a:srgbClr val="495057"/>
              </a:buClr>
              <a:buSzPts val="1200"/>
              <a:buFont typeface="Roboto"/>
              <a:buChar char="●"/>
            </a:pPr>
            <a:r>
              <a:rPr b="1" lang="en" sz="1200">
                <a:solidFill>
                  <a:srgbClr val="7E0000"/>
                </a:solidFill>
                <a:highlight>
                  <a:schemeClr val="lt1"/>
                </a:highlight>
                <a:latin typeface="Open Sans"/>
                <a:ea typeface="Open Sans"/>
                <a:cs typeface="Open Sans"/>
                <a:sym typeface="Open Sans"/>
              </a:rPr>
              <a:t>Filter-based annotation:</a:t>
            </a:r>
            <a:endParaRPr/>
          </a:p>
        </p:txBody>
      </p:sp>
      <p:sp>
        <p:nvSpPr>
          <p:cNvPr id="305" name="Google Shape;305;p42"/>
          <p:cNvSpPr txBox="1"/>
          <p:nvPr/>
        </p:nvSpPr>
        <p:spPr>
          <a:xfrm>
            <a:off x="1045600" y="3221525"/>
            <a:ext cx="1372500" cy="246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00"/>
              <a:t>(</a:t>
            </a:r>
            <a:r>
              <a:rPr lang="en" sz="400" u="sng">
                <a:solidFill>
                  <a:schemeClr val="hlink"/>
                </a:solidFill>
                <a:hlinkClick r:id="rId5"/>
              </a:rPr>
              <a:t>https://deeptools.readthedocs.io/</a:t>
            </a:r>
            <a:r>
              <a:rPr lang="en" sz="400"/>
              <a:t>)</a:t>
            </a:r>
            <a:endParaRPr sz="400"/>
          </a:p>
        </p:txBody>
      </p:sp>
      <p:sp>
        <p:nvSpPr>
          <p:cNvPr id="306" name="Google Shape;306;p42"/>
          <p:cNvSpPr txBox="1"/>
          <p:nvPr/>
        </p:nvSpPr>
        <p:spPr>
          <a:xfrm>
            <a:off x="1011025" y="4824275"/>
            <a:ext cx="1372500" cy="3078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800">
                <a:solidFill>
                  <a:srgbClr val="212121"/>
                </a:solidFill>
                <a:highlight>
                  <a:srgbClr val="FFFFFF"/>
                </a:highlight>
                <a:latin typeface="Roboto"/>
                <a:ea typeface="Roboto"/>
                <a:cs typeface="Roboto"/>
                <a:sym typeface="Roboto"/>
              </a:rPr>
              <a:t>(PMID: </a:t>
            </a:r>
            <a:r>
              <a:rPr lang="en" sz="800" u="sng">
                <a:solidFill>
                  <a:schemeClr val="hlink"/>
                </a:solidFill>
                <a:highlight>
                  <a:srgbClr val="FFFFFF"/>
                </a:highlight>
                <a:latin typeface="Roboto"/>
                <a:ea typeface="Roboto"/>
                <a:cs typeface="Roboto"/>
                <a:sym typeface="Roboto"/>
                <a:hlinkClick r:id="rId6"/>
              </a:rPr>
              <a:t>33547344</a:t>
            </a:r>
            <a:r>
              <a:rPr lang="en" sz="800">
                <a:solidFill>
                  <a:srgbClr val="212121"/>
                </a:solidFill>
                <a:highlight>
                  <a:srgbClr val="FFFFFF"/>
                </a:highlight>
                <a:latin typeface="Roboto"/>
                <a:ea typeface="Roboto"/>
                <a:cs typeface="Roboto"/>
                <a:sym typeface="Roboto"/>
              </a:rPr>
              <a:t>)</a:t>
            </a:r>
            <a:endParaRPr sz="800"/>
          </a:p>
        </p:txBody>
      </p:sp>
      <p:pic>
        <p:nvPicPr>
          <p:cNvPr id="307" name="Google Shape;307;p42"/>
          <p:cNvPicPr preferRelativeResize="0"/>
          <p:nvPr/>
        </p:nvPicPr>
        <p:blipFill rotWithShape="1">
          <a:blip r:embed="rId7">
            <a:alphaModFix/>
          </a:blip>
          <a:srcRect b="17523" l="0" r="0" t="6941"/>
          <a:stretch/>
        </p:blipFill>
        <p:spPr>
          <a:xfrm>
            <a:off x="478750" y="3797650"/>
            <a:ext cx="2743201" cy="102662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ctrTitle"/>
          </p:nvPr>
        </p:nvSpPr>
        <p:spPr>
          <a:xfrm>
            <a:off x="525875" y="757675"/>
            <a:ext cx="8183700" cy="1473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5000">
                <a:latin typeface="PT Sans Narrow"/>
                <a:ea typeface="PT Sans Narrow"/>
                <a:cs typeface="PT Sans Narrow"/>
                <a:sym typeface="PT Sans Narrow"/>
              </a:rPr>
              <a:t>Session 4: Mutation calling </a:t>
            </a:r>
            <a:endParaRPr sz="5000">
              <a:latin typeface="PT Sans Narrow"/>
              <a:ea typeface="PT Sans Narrow"/>
              <a:cs typeface="PT Sans Narrow"/>
              <a:sym typeface="PT Sans Narrow"/>
            </a:endParaRPr>
          </a:p>
          <a:p>
            <a:pPr indent="0" lvl="0" marL="0" rtl="0" algn="ctr">
              <a:spcBef>
                <a:spcPts val="0"/>
              </a:spcBef>
              <a:spcAft>
                <a:spcPts val="0"/>
              </a:spcAft>
              <a:buNone/>
            </a:pPr>
            <a:r>
              <a:rPr lang="en" sz="5000">
                <a:latin typeface="PT Sans Narrow"/>
                <a:ea typeface="PT Sans Narrow"/>
                <a:cs typeface="PT Sans Narrow"/>
                <a:sym typeface="PT Sans Narrow"/>
              </a:rPr>
              <a:t>and analysis</a:t>
            </a:r>
            <a:endParaRPr sz="5000">
              <a:latin typeface="PT Sans Narrow"/>
              <a:ea typeface="PT Sans Narrow"/>
              <a:cs typeface="PT Sans Narrow"/>
              <a:sym typeface="PT Sans Narrow"/>
            </a:endParaRPr>
          </a:p>
        </p:txBody>
      </p:sp>
      <p:sp>
        <p:nvSpPr>
          <p:cNvPr id="78" name="Google Shape;78;p16"/>
          <p:cNvSpPr txBox="1"/>
          <p:nvPr>
            <p:ph idx="1" type="subTitle"/>
          </p:nvPr>
        </p:nvSpPr>
        <p:spPr>
          <a:xfrm>
            <a:off x="485875" y="2937725"/>
            <a:ext cx="8183700" cy="1473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2000">
                <a:solidFill>
                  <a:schemeClr val="lt1"/>
                </a:solidFill>
                <a:latin typeface="Open Sans"/>
                <a:ea typeface="Open Sans"/>
                <a:cs typeface="Open Sans"/>
                <a:sym typeface="Open Sans"/>
              </a:rPr>
              <a:t>Emerging Approaches For Tumor Analyses</a:t>
            </a:r>
            <a:endParaRPr sz="20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rPr lang="en" sz="2000">
                <a:solidFill>
                  <a:schemeClr val="lt1"/>
                </a:solidFill>
                <a:latin typeface="Open Sans"/>
                <a:ea typeface="Open Sans"/>
                <a:cs typeface="Open Sans"/>
                <a:sym typeface="Open Sans"/>
              </a:rPr>
              <a:t> in Epidemiological Studies</a:t>
            </a:r>
            <a:endParaRPr sz="20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t/>
            </a:r>
            <a:endParaRPr sz="20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rPr lang="en" sz="2000">
                <a:solidFill>
                  <a:schemeClr val="lt1"/>
                </a:solidFill>
                <a:latin typeface="Open Sans"/>
                <a:ea typeface="Open Sans"/>
                <a:cs typeface="Open Sans"/>
                <a:sym typeface="Open Sans"/>
              </a:rPr>
              <a:t>January 11, 2023</a:t>
            </a:r>
            <a:endParaRPr sz="20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rPr lang="en" sz="2000">
                <a:solidFill>
                  <a:schemeClr val="lt1"/>
                </a:solidFill>
                <a:latin typeface="Open Sans"/>
                <a:ea typeface="Open Sans"/>
                <a:cs typeface="Open Sans"/>
                <a:sym typeface="Open Sans"/>
              </a:rPr>
              <a:t>9:30 AM- 12:00 PM</a:t>
            </a:r>
            <a:endParaRPr sz="20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None/>
            </a:pPr>
            <a:r>
              <a:t/>
            </a:r>
            <a:endParaRPr>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graphicFrame>
        <p:nvGraphicFramePr>
          <p:cNvPr id="312" name="Google Shape;312;p43"/>
          <p:cNvGraphicFramePr/>
          <p:nvPr/>
        </p:nvGraphicFramePr>
        <p:xfrm>
          <a:off x="319675" y="917989"/>
          <a:ext cx="3000000" cy="3000000"/>
        </p:xfrm>
        <a:graphic>
          <a:graphicData uri="http://schemas.openxmlformats.org/drawingml/2006/table">
            <a:tbl>
              <a:tblPr>
                <a:noFill/>
                <a:tableStyleId>{B3C826BE-F490-429F-A674-5786B83DEA92}</a:tableStyleId>
              </a:tblPr>
              <a:tblGrid>
                <a:gridCol w="1129675"/>
                <a:gridCol w="872500"/>
                <a:gridCol w="3081925"/>
                <a:gridCol w="3581550"/>
              </a:tblGrid>
              <a:tr h="373975">
                <a:tc>
                  <a:txBody>
                    <a:bodyPr/>
                    <a:lstStyle/>
                    <a:p>
                      <a:pPr indent="0" lvl="0" marL="0" rtl="0" algn="l">
                        <a:spcBef>
                          <a:spcPts val="0"/>
                        </a:spcBef>
                        <a:spcAft>
                          <a:spcPts val="0"/>
                        </a:spcAft>
                        <a:buNone/>
                      </a:pPr>
                      <a:r>
                        <a:rPr b="1" lang="en" sz="1100">
                          <a:solidFill>
                            <a:schemeClr val="dk2"/>
                          </a:solidFill>
                        </a:rPr>
                        <a:t>Category</a:t>
                      </a:r>
                      <a:endParaRPr b="1" sz="1100">
                        <a:solidFill>
                          <a:schemeClr val="dk2"/>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l">
                        <a:spcBef>
                          <a:spcPts val="0"/>
                        </a:spcBef>
                        <a:spcAft>
                          <a:spcPts val="0"/>
                        </a:spcAft>
                        <a:buClr>
                          <a:schemeClr val="dk1"/>
                        </a:buClr>
                        <a:buSzPts val="1100"/>
                        <a:buFont typeface="Arial"/>
                        <a:buNone/>
                      </a:pPr>
                      <a:r>
                        <a:rPr b="1" lang="en" sz="1100">
                          <a:solidFill>
                            <a:schemeClr val="dk2"/>
                          </a:solidFill>
                        </a:rPr>
                        <a:t>Resource</a:t>
                      </a:r>
                      <a:endParaRPr b="1" sz="1100">
                        <a:solidFill>
                          <a:schemeClr val="dk2"/>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 sz="1100">
                          <a:solidFill>
                            <a:schemeClr val="dk2"/>
                          </a:solidFill>
                        </a:rPr>
                        <a:t>Descriptions</a:t>
                      </a:r>
                      <a:endParaRPr b="1" sz="1100">
                        <a:solidFill>
                          <a:schemeClr val="dk2"/>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 sz="1100">
                          <a:solidFill>
                            <a:schemeClr val="dk2"/>
                          </a:solidFill>
                        </a:rPr>
                        <a:t>Links</a:t>
                      </a:r>
                      <a:endParaRPr b="1" sz="1100">
                        <a:solidFill>
                          <a:schemeClr val="dk2"/>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r>
              <a:tr h="419475">
                <a:tc>
                  <a:txBody>
                    <a:bodyPr/>
                    <a:lstStyle/>
                    <a:p>
                      <a:pPr indent="0" lvl="0" marL="0" rtl="0" algn="l">
                        <a:lnSpc>
                          <a:spcPct val="115000"/>
                        </a:lnSpc>
                        <a:spcBef>
                          <a:spcPts val="400"/>
                        </a:spcBef>
                        <a:spcAft>
                          <a:spcPts val="0"/>
                        </a:spcAft>
                        <a:buNone/>
                      </a:pPr>
                      <a:r>
                        <a:rPr b="1" lang="en" sz="1100">
                          <a:solidFill>
                            <a:schemeClr val="dk2"/>
                          </a:solidFill>
                        </a:rPr>
                        <a:t>Gene-based annotation</a:t>
                      </a:r>
                      <a:endParaRPr sz="1100">
                        <a:solidFill>
                          <a:schemeClr val="dk2"/>
                        </a:solidFill>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l">
                        <a:lnSpc>
                          <a:spcPct val="115000"/>
                        </a:lnSpc>
                        <a:spcBef>
                          <a:spcPts val="400"/>
                        </a:spcBef>
                        <a:spcAft>
                          <a:spcPts val="0"/>
                        </a:spcAft>
                        <a:buNone/>
                      </a:pPr>
                      <a:r>
                        <a:rPr lang="en" sz="1100">
                          <a:solidFill>
                            <a:schemeClr val="dk2"/>
                          </a:solidFill>
                        </a:rPr>
                        <a:t>UCSC</a:t>
                      </a:r>
                      <a:endParaRPr sz="1100">
                        <a:solidFill>
                          <a:schemeClr val="dk2"/>
                        </a:solidFill>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400"/>
                        </a:spcBef>
                        <a:spcAft>
                          <a:spcPts val="0"/>
                        </a:spcAft>
                        <a:buNone/>
                      </a:pPr>
                      <a:r>
                        <a:rPr lang="en" sz="1100">
                          <a:solidFill>
                            <a:schemeClr val="dk2"/>
                          </a:solidFill>
                        </a:rPr>
                        <a:t>Comprehensive annotations at both genes and </a:t>
                      </a:r>
                      <a:r>
                        <a:rPr lang="en" sz="1100">
                          <a:solidFill>
                            <a:schemeClr val="dk2"/>
                          </a:solidFill>
                        </a:rPr>
                        <a:t>transcripts levels</a:t>
                      </a:r>
                      <a:endParaRPr sz="1100">
                        <a:solidFill>
                          <a:schemeClr val="dk2"/>
                        </a:solidFill>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l">
                        <a:lnSpc>
                          <a:spcPct val="115000"/>
                        </a:lnSpc>
                        <a:spcBef>
                          <a:spcPts val="400"/>
                        </a:spcBef>
                        <a:spcAft>
                          <a:spcPts val="0"/>
                        </a:spcAft>
                        <a:buNone/>
                      </a:pPr>
                      <a:r>
                        <a:rPr lang="en" sz="1000" u="sng">
                          <a:solidFill>
                            <a:schemeClr val="hlink"/>
                          </a:solidFill>
                          <a:hlinkClick r:id="rId3"/>
                        </a:rPr>
                        <a:t>https://genome.ucsc.edu/</a:t>
                      </a:r>
                      <a:r>
                        <a:rPr lang="en" sz="1000">
                          <a:solidFill>
                            <a:schemeClr val="dk2"/>
                          </a:solidFill>
                        </a:rPr>
                        <a:t> </a:t>
                      </a:r>
                      <a:r>
                        <a:rPr lang="en" sz="1000">
                          <a:solidFill>
                            <a:schemeClr val="dk2"/>
                          </a:solidFill>
                        </a:rPr>
                        <a:t> </a:t>
                      </a:r>
                      <a:endParaRPr sz="1000">
                        <a:solidFill>
                          <a:schemeClr val="dk2"/>
                        </a:solidFill>
                      </a:endParaRPr>
                    </a:p>
                    <a:p>
                      <a:pPr indent="0" lvl="0" marL="0" rtl="0" algn="l">
                        <a:lnSpc>
                          <a:spcPct val="115000"/>
                        </a:lnSpc>
                        <a:spcBef>
                          <a:spcPts val="400"/>
                        </a:spcBef>
                        <a:spcAft>
                          <a:spcPts val="0"/>
                        </a:spcAft>
                        <a:buNone/>
                      </a:pPr>
                      <a:r>
                        <a:rPr b="1" lang="en" sz="1000">
                          <a:solidFill>
                            <a:srgbClr val="7E0000"/>
                          </a:solidFill>
                        </a:rPr>
                        <a:t>Biowulf:  /fdb/annovar/current/hg38/hg38_refGene.txt</a:t>
                      </a:r>
                      <a:endParaRPr sz="1000">
                        <a:solidFill>
                          <a:srgbClr val="7E0000"/>
                        </a:solidFill>
                      </a:endParaRPr>
                    </a:p>
                  </a:txBody>
                  <a:tcPr marT="91425" marB="91425" marR="91425" marL="91425" anchor="ctr">
                    <a:lnT cap="flat" cmpd="sng" w="9525">
                      <a:solidFill>
                        <a:srgbClr val="9E9E9E"/>
                      </a:solidFill>
                      <a:prstDash val="solid"/>
                      <a:round/>
                      <a:headEnd len="sm" w="sm" type="none"/>
                      <a:tailEnd len="sm" w="sm" type="none"/>
                    </a:lnT>
                  </a:tcPr>
                </a:tc>
              </a:tr>
              <a:tr h="836175">
                <a:tc>
                  <a:txBody>
                    <a:bodyPr/>
                    <a:lstStyle/>
                    <a:p>
                      <a:pPr indent="0" lvl="0" marL="0" rtl="0" algn="l">
                        <a:lnSpc>
                          <a:spcPct val="115000"/>
                        </a:lnSpc>
                        <a:spcBef>
                          <a:spcPts val="400"/>
                        </a:spcBef>
                        <a:spcAft>
                          <a:spcPts val="0"/>
                        </a:spcAft>
                        <a:buNone/>
                      </a:pPr>
                      <a:r>
                        <a:rPr b="1" lang="en" sz="1100">
                          <a:solidFill>
                            <a:schemeClr val="dk2"/>
                          </a:solidFill>
                        </a:rPr>
                        <a:t>Region-based annotation</a:t>
                      </a:r>
                      <a:endParaRPr b="1" sz="1100">
                        <a:solidFill>
                          <a:schemeClr val="dk2"/>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l">
                        <a:lnSpc>
                          <a:spcPct val="115000"/>
                        </a:lnSpc>
                        <a:spcBef>
                          <a:spcPts val="400"/>
                        </a:spcBef>
                        <a:spcAft>
                          <a:spcPts val="0"/>
                        </a:spcAft>
                        <a:buClr>
                          <a:schemeClr val="dk2"/>
                        </a:buClr>
                        <a:buSzPts val="1100"/>
                        <a:buFont typeface="Arial"/>
                        <a:buNone/>
                      </a:pPr>
                      <a:r>
                        <a:rPr lang="en" sz="1100">
                          <a:solidFill>
                            <a:schemeClr val="dk2"/>
                          </a:solidFill>
                        </a:rPr>
                        <a:t>ENCODE</a:t>
                      </a:r>
                      <a:endParaRPr sz="1100">
                        <a:solidFill>
                          <a:schemeClr val="dk2"/>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400"/>
                        </a:spcBef>
                        <a:spcAft>
                          <a:spcPts val="0"/>
                        </a:spcAft>
                        <a:buNone/>
                      </a:pPr>
                      <a:r>
                        <a:rPr lang="en" sz="1100">
                          <a:solidFill>
                            <a:schemeClr val="dk2"/>
                          </a:solidFill>
                        </a:rPr>
                        <a:t>Encyclopedia of DNA Elements, including transcription factor binding sites, ChIP-Seq peaks, and ATAC-seq peaks</a:t>
                      </a:r>
                      <a:endParaRPr sz="1100">
                        <a:solidFill>
                          <a:schemeClr val="dk2"/>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lnSpc>
                          <a:spcPct val="115000"/>
                        </a:lnSpc>
                        <a:spcBef>
                          <a:spcPts val="400"/>
                        </a:spcBef>
                        <a:spcAft>
                          <a:spcPts val="0"/>
                        </a:spcAft>
                        <a:buNone/>
                      </a:pPr>
                      <a:r>
                        <a:rPr lang="en" sz="1000" u="sng">
                          <a:solidFill>
                            <a:schemeClr val="hlink"/>
                          </a:solidFill>
                          <a:hlinkClick r:id="rId4"/>
                        </a:rPr>
                        <a:t>https://sites.google.com/site/jpopgen/dbNSFP</a:t>
                      </a:r>
                      <a:r>
                        <a:rPr lang="en" sz="1000">
                          <a:solidFill>
                            <a:schemeClr val="dk2"/>
                          </a:solidFill>
                        </a:rPr>
                        <a:t> </a:t>
                      </a:r>
                      <a:endParaRPr sz="1000">
                        <a:solidFill>
                          <a:schemeClr val="dk2"/>
                        </a:solidFill>
                      </a:endParaRPr>
                    </a:p>
                    <a:p>
                      <a:pPr indent="0" lvl="0" marL="0" rtl="0" algn="l">
                        <a:lnSpc>
                          <a:spcPct val="115000"/>
                        </a:lnSpc>
                        <a:spcBef>
                          <a:spcPts val="400"/>
                        </a:spcBef>
                        <a:spcAft>
                          <a:spcPts val="0"/>
                        </a:spcAft>
                        <a:buNone/>
                      </a:pPr>
                      <a:r>
                        <a:rPr b="1" lang="en" sz="1000">
                          <a:solidFill>
                            <a:srgbClr val="7E0000"/>
                          </a:solidFill>
                        </a:rPr>
                        <a:t>Biowulf: /fdb/annovar/current/hg38/</a:t>
                      </a:r>
                      <a:r>
                        <a:rPr b="1" lang="en" sz="1000">
                          <a:solidFill>
                            <a:srgbClr val="7E0000"/>
                          </a:solidFill>
                        </a:rPr>
                        <a:t>hg38_wgEncodeGencodeBasicV40.txt</a:t>
                      </a:r>
                      <a:endParaRPr b="1" sz="1000">
                        <a:solidFill>
                          <a:srgbClr val="7E0000"/>
                        </a:solidFill>
                      </a:endParaRPr>
                    </a:p>
                  </a:txBody>
                  <a:tcPr marT="91425" marB="91425" marR="91425" marL="91425" anchor="ctr">
                    <a:lnL cap="flat" cmpd="sng" w="9525">
                      <a:solidFill>
                        <a:srgbClr val="9E9E9E"/>
                      </a:solidFill>
                      <a:prstDash val="solid"/>
                      <a:round/>
                      <a:headEnd len="sm" w="sm" type="none"/>
                      <a:tailEnd len="sm" w="sm" type="none"/>
                    </a:lnL>
                  </a:tcPr>
                </a:tc>
              </a:tr>
              <a:tr h="623100">
                <a:tc rowSpan="3">
                  <a:txBody>
                    <a:bodyPr/>
                    <a:lstStyle/>
                    <a:p>
                      <a:pPr indent="0" lvl="0" marL="0" rtl="0" algn="l">
                        <a:lnSpc>
                          <a:spcPct val="115000"/>
                        </a:lnSpc>
                        <a:spcBef>
                          <a:spcPts val="400"/>
                        </a:spcBef>
                        <a:spcAft>
                          <a:spcPts val="0"/>
                        </a:spcAft>
                        <a:buNone/>
                      </a:pPr>
                      <a:r>
                        <a:rPr b="1" lang="en" sz="1100">
                          <a:solidFill>
                            <a:schemeClr val="dk2"/>
                          </a:solidFill>
                        </a:rPr>
                        <a:t>Filter-based annotation</a:t>
                      </a:r>
                      <a:endParaRPr sz="1100">
                        <a:solidFill>
                          <a:schemeClr val="dk2"/>
                        </a:solidFill>
                      </a:endParaRPr>
                    </a:p>
                  </a:txBody>
                  <a:tcPr marT="91425" marB="91425" marR="91425" marL="91425" anchor="ctr">
                    <a:lnT cap="flat" cmpd="sng" w="9525">
                      <a:solidFill>
                        <a:srgbClr val="9E9E9E"/>
                      </a:solidFill>
                      <a:prstDash val="solid"/>
                      <a:round/>
                      <a:headEnd len="sm" w="sm" type="none"/>
                      <a:tailEnd len="sm" w="sm" type="none"/>
                    </a:lnT>
                    <a:solidFill>
                      <a:srgbClr val="EFEFEF"/>
                    </a:solidFill>
                  </a:tcPr>
                </a:tc>
                <a:tc>
                  <a:txBody>
                    <a:bodyPr/>
                    <a:lstStyle/>
                    <a:p>
                      <a:pPr indent="0" lvl="0" marL="0" rtl="0" algn="l">
                        <a:lnSpc>
                          <a:spcPct val="115000"/>
                        </a:lnSpc>
                        <a:spcBef>
                          <a:spcPts val="400"/>
                        </a:spcBef>
                        <a:spcAft>
                          <a:spcPts val="0"/>
                        </a:spcAft>
                        <a:buNone/>
                      </a:pPr>
                      <a:r>
                        <a:rPr lang="en" sz="1100">
                          <a:solidFill>
                            <a:schemeClr val="dk2"/>
                          </a:solidFill>
                        </a:rPr>
                        <a:t>COSMIC</a:t>
                      </a:r>
                      <a:endParaRPr sz="1100">
                        <a:solidFill>
                          <a:schemeClr val="dk2"/>
                        </a:solidFill>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l">
                        <a:lnSpc>
                          <a:spcPct val="115000"/>
                        </a:lnSpc>
                        <a:spcBef>
                          <a:spcPts val="400"/>
                        </a:spcBef>
                        <a:spcAft>
                          <a:spcPts val="0"/>
                        </a:spcAft>
                        <a:buNone/>
                      </a:pPr>
                      <a:r>
                        <a:rPr lang="en" sz="1100">
                          <a:solidFill>
                            <a:schemeClr val="dk2"/>
                          </a:solidFill>
                        </a:rPr>
                        <a:t>Catalogue of somatic mutations in cancer</a:t>
                      </a:r>
                      <a:endParaRPr sz="1100">
                        <a:solidFill>
                          <a:schemeClr val="dk2"/>
                        </a:solidFill>
                      </a:endParaRPr>
                    </a:p>
                  </a:txBody>
                  <a:tcPr marT="91425" marB="91425" marR="91425" marL="91425" anchor="ctr"/>
                </a:tc>
                <a:tc>
                  <a:txBody>
                    <a:bodyPr/>
                    <a:lstStyle/>
                    <a:p>
                      <a:pPr indent="0" lvl="0" marL="0" rtl="0" algn="l">
                        <a:lnSpc>
                          <a:spcPct val="115000"/>
                        </a:lnSpc>
                        <a:spcBef>
                          <a:spcPts val="400"/>
                        </a:spcBef>
                        <a:spcAft>
                          <a:spcPts val="0"/>
                        </a:spcAft>
                        <a:buNone/>
                      </a:pPr>
                      <a:r>
                        <a:rPr lang="en" sz="1000" u="sng">
                          <a:solidFill>
                            <a:schemeClr val="hlink"/>
                          </a:solidFill>
                          <a:hlinkClick r:id="rId5"/>
                        </a:rPr>
                        <a:t>https://cancer.sanger.ac.uk/cosmic</a:t>
                      </a:r>
                      <a:r>
                        <a:rPr lang="en" sz="1000">
                          <a:solidFill>
                            <a:schemeClr val="dk2"/>
                          </a:solidFill>
                        </a:rPr>
                        <a:t> </a:t>
                      </a:r>
                      <a:endParaRPr sz="1000">
                        <a:solidFill>
                          <a:schemeClr val="dk2"/>
                        </a:solidFill>
                      </a:endParaRPr>
                    </a:p>
                    <a:p>
                      <a:pPr indent="0" lvl="0" marL="0" rtl="0" algn="l">
                        <a:lnSpc>
                          <a:spcPct val="115000"/>
                        </a:lnSpc>
                        <a:spcBef>
                          <a:spcPts val="400"/>
                        </a:spcBef>
                        <a:spcAft>
                          <a:spcPts val="0"/>
                        </a:spcAft>
                        <a:buNone/>
                      </a:pPr>
                      <a:r>
                        <a:rPr b="1" lang="en" sz="1000">
                          <a:solidFill>
                            <a:srgbClr val="7E0000"/>
                          </a:solidFill>
                        </a:rPr>
                        <a:t>Biowulf: /fdb/annovar/current/hg38/hg38_cosmic92_coding.txt</a:t>
                      </a:r>
                      <a:endParaRPr b="1" sz="1000">
                        <a:solidFill>
                          <a:srgbClr val="7E0000"/>
                        </a:solidFill>
                      </a:endParaRPr>
                    </a:p>
                  </a:txBody>
                  <a:tcPr marT="91425" marB="91425" marR="91425" marL="91425" anchor="ctr"/>
                </a:tc>
              </a:tr>
              <a:tr h="391100">
                <a:tc vMerge="1"/>
                <a:tc>
                  <a:txBody>
                    <a:bodyPr/>
                    <a:lstStyle/>
                    <a:p>
                      <a:pPr indent="0" lvl="0" marL="0" rtl="0" algn="l">
                        <a:lnSpc>
                          <a:spcPct val="115000"/>
                        </a:lnSpc>
                        <a:spcBef>
                          <a:spcPts val="400"/>
                        </a:spcBef>
                        <a:spcAft>
                          <a:spcPts val="0"/>
                        </a:spcAft>
                        <a:buNone/>
                      </a:pPr>
                      <a:r>
                        <a:rPr lang="en" sz="1100">
                          <a:solidFill>
                            <a:schemeClr val="dk2"/>
                          </a:solidFill>
                        </a:rPr>
                        <a:t>ICGC</a:t>
                      </a:r>
                      <a:endParaRPr sz="1100">
                        <a:solidFill>
                          <a:schemeClr val="dk2"/>
                        </a:solidFill>
                      </a:endParaRPr>
                    </a:p>
                  </a:txBody>
                  <a:tcPr marT="91425" marB="91425" marR="91425" marL="91425" anchor="ctr"/>
                </a:tc>
                <a:tc>
                  <a:txBody>
                    <a:bodyPr/>
                    <a:lstStyle/>
                    <a:p>
                      <a:pPr indent="0" lvl="0" marL="0" rtl="0" algn="l">
                        <a:lnSpc>
                          <a:spcPct val="115000"/>
                        </a:lnSpc>
                        <a:spcBef>
                          <a:spcPts val="400"/>
                        </a:spcBef>
                        <a:spcAft>
                          <a:spcPts val="0"/>
                        </a:spcAft>
                        <a:buNone/>
                      </a:pPr>
                      <a:r>
                        <a:rPr lang="en" sz="1100">
                          <a:solidFill>
                            <a:schemeClr val="dk2"/>
                          </a:solidFill>
                        </a:rPr>
                        <a:t>Somatic mutations identified by International Cancer Genome Consortium</a:t>
                      </a:r>
                      <a:endParaRPr sz="1100">
                        <a:solidFill>
                          <a:schemeClr val="dk2"/>
                        </a:solidFill>
                      </a:endParaRPr>
                    </a:p>
                  </a:txBody>
                  <a:tcPr marT="91425" marB="91425" marR="91425" marL="91425" anchor="ctr"/>
                </a:tc>
                <a:tc>
                  <a:txBody>
                    <a:bodyPr/>
                    <a:lstStyle/>
                    <a:p>
                      <a:pPr indent="0" lvl="0" marL="0" rtl="0" algn="l">
                        <a:lnSpc>
                          <a:spcPct val="115000"/>
                        </a:lnSpc>
                        <a:spcBef>
                          <a:spcPts val="400"/>
                        </a:spcBef>
                        <a:spcAft>
                          <a:spcPts val="0"/>
                        </a:spcAft>
                        <a:buNone/>
                      </a:pPr>
                      <a:r>
                        <a:rPr lang="en" sz="1000" u="sng">
                          <a:solidFill>
                            <a:schemeClr val="hlink"/>
                          </a:solidFill>
                          <a:hlinkClick r:id="rId6"/>
                        </a:rPr>
                        <a:t>https://dcc.icgc.org/</a:t>
                      </a:r>
                      <a:r>
                        <a:rPr lang="en" sz="1000">
                          <a:solidFill>
                            <a:schemeClr val="dk2"/>
                          </a:solidFill>
                        </a:rPr>
                        <a:t> </a:t>
                      </a:r>
                      <a:endParaRPr sz="1000">
                        <a:solidFill>
                          <a:schemeClr val="dk2"/>
                        </a:solidFill>
                      </a:endParaRPr>
                    </a:p>
                    <a:p>
                      <a:pPr indent="0" lvl="0" marL="0" rtl="0" algn="l">
                        <a:lnSpc>
                          <a:spcPct val="115000"/>
                        </a:lnSpc>
                        <a:spcBef>
                          <a:spcPts val="400"/>
                        </a:spcBef>
                        <a:spcAft>
                          <a:spcPts val="0"/>
                        </a:spcAft>
                        <a:buClr>
                          <a:schemeClr val="dk2"/>
                        </a:buClr>
                        <a:buSzPts val="1100"/>
                        <a:buFont typeface="Arial"/>
                        <a:buNone/>
                      </a:pPr>
                      <a:r>
                        <a:rPr b="1" lang="en" sz="1000">
                          <a:solidFill>
                            <a:srgbClr val="7E0000"/>
                          </a:solidFill>
                        </a:rPr>
                        <a:t>Biowulf: /fdb/annovar/current/hg38/hg38_icgc28.txt</a:t>
                      </a:r>
                      <a:endParaRPr sz="1000">
                        <a:solidFill>
                          <a:srgbClr val="7E0000"/>
                        </a:solidFill>
                      </a:endParaRPr>
                    </a:p>
                  </a:txBody>
                  <a:tcPr marT="91425" marB="91425" marR="91425" marL="91425" anchor="ctr"/>
                </a:tc>
              </a:tr>
              <a:tr h="660950">
                <a:tc vMerge="1"/>
                <a:tc>
                  <a:txBody>
                    <a:bodyPr/>
                    <a:lstStyle/>
                    <a:p>
                      <a:pPr indent="0" lvl="0" marL="0" rtl="0" algn="l">
                        <a:lnSpc>
                          <a:spcPct val="115000"/>
                        </a:lnSpc>
                        <a:spcBef>
                          <a:spcPts val="400"/>
                        </a:spcBef>
                        <a:spcAft>
                          <a:spcPts val="0"/>
                        </a:spcAft>
                        <a:buNone/>
                      </a:pPr>
                      <a:r>
                        <a:rPr lang="en" sz="1100">
                          <a:solidFill>
                            <a:schemeClr val="dk2"/>
                          </a:solidFill>
                        </a:rPr>
                        <a:t>Clinvar</a:t>
                      </a:r>
                      <a:endParaRPr sz="1100">
                        <a:solidFill>
                          <a:schemeClr val="dk2"/>
                        </a:solidFill>
                      </a:endParaRPr>
                    </a:p>
                  </a:txBody>
                  <a:tcPr marT="91425" marB="91425" marR="91425" marL="91425" anchor="ctr"/>
                </a:tc>
                <a:tc>
                  <a:txBody>
                    <a:bodyPr/>
                    <a:lstStyle/>
                    <a:p>
                      <a:pPr indent="0" lvl="0" marL="0" rtl="0" algn="l">
                        <a:lnSpc>
                          <a:spcPct val="115000"/>
                        </a:lnSpc>
                        <a:spcBef>
                          <a:spcPts val="400"/>
                        </a:spcBef>
                        <a:spcAft>
                          <a:spcPts val="0"/>
                        </a:spcAft>
                        <a:buNone/>
                      </a:pPr>
                      <a:r>
                        <a:rPr lang="en" sz="1100">
                          <a:solidFill>
                            <a:schemeClr val="dk2"/>
                          </a:solidFill>
                        </a:rPr>
                        <a:t>Catalogue of human variants and phenotypes with supporting evidence</a:t>
                      </a:r>
                      <a:endParaRPr sz="1100">
                        <a:solidFill>
                          <a:schemeClr val="dk2"/>
                        </a:solidFill>
                      </a:endParaRPr>
                    </a:p>
                  </a:txBody>
                  <a:tcPr marT="91425" marB="91425" marR="91425" marL="91425" anchor="ctr"/>
                </a:tc>
                <a:tc>
                  <a:txBody>
                    <a:bodyPr/>
                    <a:lstStyle/>
                    <a:p>
                      <a:pPr indent="0" lvl="0" marL="0" rtl="0" algn="l">
                        <a:lnSpc>
                          <a:spcPct val="115000"/>
                        </a:lnSpc>
                        <a:spcBef>
                          <a:spcPts val="400"/>
                        </a:spcBef>
                        <a:spcAft>
                          <a:spcPts val="0"/>
                        </a:spcAft>
                        <a:buNone/>
                      </a:pPr>
                      <a:r>
                        <a:rPr lang="en" sz="1000" u="sng">
                          <a:solidFill>
                            <a:schemeClr val="hlink"/>
                          </a:solidFill>
                          <a:hlinkClick r:id="rId7"/>
                        </a:rPr>
                        <a:t>https://www.ncbi.nlm.nih.gov/clinvar/</a:t>
                      </a:r>
                      <a:r>
                        <a:rPr lang="en" sz="1000"/>
                        <a:t> </a:t>
                      </a:r>
                      <a:endParaRPr sz="1000"/>
                    </a:p>
                    <a:p>
                      <a:pPr indent="0" lvl="0" marL="0" rtl="0" algn="l">
                        <a:lnSpc>
                          <a:spcPct val="115000"/>
                        </a:lnSpc>
                        <a:spcBef>
                          <a:spcPts val="400"/>
                        </a:spcBef>
                        <a:spcAft>
                          <a:spcPts val="0"/>
                        </a:spcAft>
                        <a:buNone/>
                      </a:pPr>
                      <a:r>
                        <a:rPr b="1" lang="en" sz="1000">
                          <a:solidFill>
                            <a:srgbClr val="7E0000"/>
                          </a:solidFill>
                        </a:rPr>
                        <a:t>Biowulf: /fdb/annovar/current/hg38/hg38_clinvar_20220320.txt</a:t>
                      </a:r>
                      <a:endParaRPr sz="1000">
                        <a:solidFill>
                          <a:srgbClr val="7E0000"/>
                        </a:solidFill>
                      </a:endParaRPr>
                    </a:p>
                  </a:txBody>
                  <a:tcPr marT="91425" marB="91425" marR="91425" marL="91425" anchor="ctr"/>
                </a:tc>
              </a:tr>
            </a:tbl>
          </a:graphicData>
        </a:graphic>
      </p:graphicFrame>
      <p:sp>
        <p:nvSpPr>
          <p:cNvPr id="313" name="Google Shape;313;p43"/>
          <p:cNvSpPr txBox="1"/>
          <p:nvPr>
            <p:ph type="title"/>
          </p:nvPr>
        </p:nvSpPr>
        <p:spPr>
          <a:xfrm>
            <a:off x="10800" y="-3200"/>
            <a:ext cx="91440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SzPts val="990"/>
              <a:buNone/>
            </a:pPr>
            <a:r>
              <a:rPr lang="en" sz="3640">
                <a:latin typeface="PT Sans Narrow"/>
                <a:ea typeface="PT Sans Narrow"/>
                <a:cs typeface="PT Sans Narrow"/>
                <a:sym typeface="PT Sans Narrow"/>
              </a:rPr>
              <a:t>Useful resources for variants </a:t>
            </a:r>
            <a:r>
              <a:rPr lang="en" sz="3640">
                <a:latin typeface="PT Sans Narrow"/>
                <a:ea typeface="PT Sans Narrow"/>
                <a:cs typeface="PT Sans Narrow"/>
                <a:sym typeface="PT Sans Narrow"/>
              </a:rPr>
              <a:t>annotation</a:t>
            </a:r>
            <a:endParaRPr sz="3640">
              <a:latin typeface="PT Sans Narrow"/>
              <a:ea typeface="PT Sans Narrow"/>
              <a:cs typeface="PT Sans Narrow"/>
              <a:sym typeface="PT Sans Narrow"/>
            </a:endParaRPr>
          </a:p>
        </p:txBody>
      </p:sp>
      <p:sp>
        <p:nvSpPr>
          <p:cNvPr id="314" name="Google Shape;314;p43"/>
          <p:cNvSpPr txBox="1"/>
          <p:nvPr/>
        </p:nvSpPr>
        <p:spPr>
          <a:xfrm>
            <a:off x="2185525" y="4799550"/>
            <a:ext cx="47748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2"/>
                </a:solidFill>
                <a:latin typeface="Source Sans Pro"/>
                <a:ea typeface="Source Sans Pro"/>
                <a:cs typeface="Source Sans Pro"/>
                <a:sym typeface="Source Sans Pro"/>
              </a:rPr>
              <a:t>(URL: </a:t>
            </a:r>
            <a:r>
              <a:rPr lang="en" sz="800" u="sng">
                <a:solidFill>
                  <a:schemeClr val="hlink"/>
                </a:solidFill>
                <a:latin typeface="Source Sans Pro"/>
                <a:ea typeface="Source Sans Pro"/>
                <a:cs typeface="Source Sans Pro"/>
                <a:sym typeface="Source Sans Pro"/>
                <a:hlinkClick r:id="rId8"/>
              </a:rPr>
              <a:t>https://annovar.openbioinformatics.org/en/latest/user-guide/download</a:t>
            </a:r>
            <a:r>
              <a:rPr lang="en" sz="800">
                <a:solidFill>
                  <a:schemeClr val="dk2"/>
                </a:solidFill>
                <a:latin typeface="Source Sans Pro"/>
                <a:ea typeface="Source Sans Pro"/>
                <a:cs typeface="Source Sans Pro"/>
                <a:sym typeface="Source Sans Pro"/>
              </a:rPr>
              <a:t>  )</a:t>
            </a:r>
            <a:endParaRPr sz="800">
              <a:solidFill>
                <a:schemeClr val="dk2"/>
              </a:solidFill>
              <a:latin typeface="Source Sans Pro"/>
              <a:ea typeface="Source Sans Pro"/>
              <a:cs typeface="Source Sans Pro"/>
              <a:sym typeface="Source Sans Pr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4"/>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latin typeface="PT Sans Narrow"/>
                <a:ea typeface="PT Sans Narrow"/>
                <a:cs typeface="PT Sans Narrow"/>
                <a:sym typeface="PT Sans Narrow"/>
              </a:rPr>
              <a:t>IGV for visu</a:t>
            </a:r>
            <a:r>
              <a:rPr lang="en">
                <a:latin typeface="PT Sans Narrow"/>
                <a:ea typeface="PT Sans Narrow"/>
                <a:cs typeface="PT Sans Narrow"/>
                <a:sym typeface="PT Sans Narrow"/>
              </a:rPr>
              <a:t>alization and </a:t>
            </a:r>
            <a:r>
              <a:rPr b="1" lang="en">
                <a:latin typeface="PT Sans Narrow"/>
                <a:ea typeface="PT Sans Narrow"/>
                <a:cs typeface="PT Sans Narrow"/>
                <a:sym typeface="PT Sans Narrow"/>
              </a:rPr>
              <a:t>validation</a:t>
            </a:r>
            <a:endParaRPr b="1">
              <a:latin typeface="PT Sans Narrow"/>
              <a:ea typeface="PT Sans Narrow"/>
              <a:cs typeface="PT Sans Narrow"/>
              <a:sym typeface="PT Sans Narrow"/>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45"/>
          <p:cNvPicPr preferRelativeResize="0"/>
          <p:nvPr/>
        </p:nvPicPr>
        <p:blipFill>
          <a:blip r:embed="rId3">
            <a:alphaModFix/>
          </a:blip>
          <a:stretch>
            <a:fillRect/>
          </a:stretch>
        </p:blipFill>
        <p:spPr>
          <a:xfrm>
            <a:off x="1702275" y="897375"/>
            <a:ext cx="6053025" cy="4100026"/>
          </a:xfrm>
          <a:prstGeom prst="rect">
            <a:avLst/>
          </a:prstGeom>
          <a:noFill/>
          <a:ln>
            <a:noFill/>
          </a:ln>
        </p:spPr>
      </p:pic>
      <p:sp>
        <p:nvSpPr>
          <p:cNvPr id="325" name="Google Shape;325;p45"/>
          <p:cNvSpPr txBox="1"/>
          <p:nvPr>
            <p:ph type="title"/>
          </p:nvPr>
        </p:nvSpPr>
        <p:spPr>
          <a:xfrm>
            <a:off x="628650" y="-6"/>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n" sz="3600">
                <a:latin typeface="PT Sans Narrow"/>
                <a:ea typeface="PT Sans Narrow"/>
                <a:cs typeface="PT Sans Narrow"/>
                <a:sym typeface="PT Sans Narrow"/>
              </a:rPr>
              <a:t>IGV - </a:t>
            </a:r>
            <a:r>
              <a:rPr lang="en" sz="3600">
                <a:latin typeface="PT Sans Narrow"/>
                <a:ea typeface="PT Sans Narrow"/>
                <a:cs typeface="PT Sans Narrow"/>
                <a:sym typeface="PT Sans Narrow"/>
              </a:rPr>
              <a:t>Integrative Genomics Viewer</a:t>
            </a:r>
            <a:endParaRPr b="1" sz="3600">
              <a:latin typeface="PT Sans Narrow"/>
              <a:ea typeface="PT Sans Narrow"/>
              <a:cs typeface="PT Sans Narrow"/>
              <a:sym typeface="PT Sans Narrow"/>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6"/>
          <p:cNvSpPr txBox="1"/>
          <p:nvPr>
            <p:ph type="title"/>
          </p:nvPr>
        </p:nvSpPr>
        <p:spPr>
          <a:xfrm>
            <a:off x="181650" y="125575"/>
            <a:ext cx="88401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sz="3600">
                <a:latin typeface="PT Sans Narrow"/>
                <a:ea typeface="PT Sans Narrow"/>
                <a:cs typeface="PT Sans Narrow"/>
                <a:sym typeface="PT Sans Narrow"/>
              </a:rPr>
              <a:t>1. Typical Good Examples </a:t>
            </a:r>
            <a:r>
              <a:rPr lang="en" sz="3600">
                <a:latin typeface="PT Sans Narrow"/>
                <a:ea typeface="PT Sans Narrow"/>
                <a:cs typeface="PT Sans Narrow"/>
                <a:sym typeface="PT Sans Narrow"/>
              </a:rPr>
              <a:t>of</a:t>
            </a:r>
            <a:r>
              <a:rPr lang="en" sz="3600">
                <a:latin typeface="PT Sans Narrow"/>
                <a:ea typeface="PT Sans Narrow"/>
                <a:cs typeface="PT Sans Narrow"/>
                <a:sym typeface="PT Sans Narrow"/>
              </a:rPr>
              <a:t> SNVs in IGV</a:t>
            </a:r>
            <a:endParaRPr sz="3600">
              <a:latin typeface="PT Sans Narrow"/>
              <a:ea typeface="PT Sans Narrow"/>
              <a:cs typeface="PT Sans Narrow"/>
              <a:sym typeface="PT Sans Narrow"/>
            </a:endParaRPr>
          </a:p>
        </p:txBody>
      </p:sp>
      <p:sp>
        <p:nvSpPr>
          <p:cNvPr id="331" name="Google Shape;331;p46"/>
          <p:cNvSpPr txBox="1"/>
          <p:nvPr/>
        </p:nvSpPr>
        <p:spPr>
          <a:xfrm rot="-5400000">
            <a:off x="-202250" y="2248150"/>
            <a:ext cx="977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Source Sans Pro"/>
                <a:ea typeface="Source Sans Pro"/>
                <a:cs typeface="Source Sans Pro"/>
                <a:sym typeface="Source Sans Pro"/>
              </a:rPr>
              <a:t>Normal</a:t>
            </a:r>
            <a:endParaRPr b="1" sz="1200">
              <a:latin typeface="Source Sans Pro"/>
              <a:ea typeface="Source Sans Pro"/>
              <a:cs typeface="Source Sans Pro"/>
              <a:sym typeface="Source Sans Pro"/>
            </a:endParaRPr>
          </a:p>
        </p:txBody>
      </p:sp>
      <p:sp>
        <p:nvSpPr>
          <p:cNvPr id="332" name="Google Shape;332;p46"/>
          <p:cNvSpPr txBox="1"/>
          <p:nvPr/>
        </p:nvSpPr>
        <p:spPr>
          <a:xfrm rot="-5400000">
            <a:off x="-202250" y="3607150"/>
            <a:ext cx="977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Source Sans Pro"/>
                <a:ea typeface="Source Sans Pro"/>
                <a:cs typeface="Source Sans Pro"/>
                <a:sym typeface="Source Sans Pro"/>
              </a:rPr>
              <a:t>Tumor</a:t>
            </a:r>
            <a:endParaRPr b="1" sz="1200">
              <a:latin typeface="Source Sans Pro"/>
              <a:ea typeface="Source Sans Pro"/>
              <a:cs typeface="Source Sans Pro"/>
              <a:sym typeface="Source Sans Pro"/>
            </a:endParaRPr>
          </a:p>
        </p:txBody>
      </p:sp>
      <p:pic>
        <p:nvPicPr>
          <p:cNvPr id="333" name="Google Shape;333;p46"/>
          <p:cNvPicPr preferRelativeResize="0"/>
          <p:nvPr/>
        </p:nvPicPr>
        <p:blipFill>
          <a:blip r:embed="rId3">
            <a:alphaModFix/>
          </a:blip>
          <a:stretch>
            <a:fillRect/>
          </a:stretch>
        </p:blipFill>
        <p:spPr>
          <a:xfrm>
            <a:off x="813875" y="2921348"/>
            <a:ext cx="7315200" cy="1544320"/>
          </a:xfrm>
          <a:prstGeom prst="rect">
            <a:avLst/>
          </a:prstGeom>
          <a:noFill/>
          <a:ln>
            <a:noFill/>
          </a:ln>
        </p:spPr>
      </p:pic>
      <p:pic>
        <p:nvPicPr>
          <p:cNvPr id="334" name="Google Shape;334;p46"/>
          <p:cNvPicPr preferRelativeResize="0"/>
          <p:nvPr/>
        </p:nvPicPr>
        <p:blipFill>
          <a:blip r:embed="rId4">
            <a:alphaModFix/>
          </a:blip>
          <a:stretch>
            <a:fillRect/>
          </a:stretch>
        </p:blipFill>
        <p:spPr>
          <a:xfrm>
            <a:off x="833325" y="1185102"/>
            <a:ext cx="7315200" cy="1594713"/>
          </a:xfrm>
          <a:prstGeom prst="rect">
            <a:avLst/>
          </a:prstGeom>
          <a:noFill/>
          <a:ln>
            <a:noFill/>
          </a:ln>
        </p:spPr>
      </p:pic>
      <p:sp>
        <p:nvSpPr>
          <p:cNvPr id="335" name="Google Shape;335;p46"/>
          <p:cNvSpPr txBox="1"/>
          <p:nvPr/>
        </p:nvSpPr>
        <p:spPr>
          <a:xfrm>
            <a:off x="695850" y="4699375"/>
            <a:ext cx="364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6AA84F"/>
                </a:solidFill>
                <a:latin typeface="Source Sans Pro"/>
                <a:ea typeface="Source Sans Pro"/>
                <a:cs typeface="Source Sans Pro"/>
                <a:sym typeface="Source Sans Pro"/>
              </a:rPr>
              <a:t>A: Green </a:t>
            </a:r>
            <a:r>
              <a:rPr b="1" lang="en">
                <a:latin typeface="Source Sans Pro"/>
                <a:ea typeface="Source Sans Pro"/>
                <a:cs typeface="Source Sans Pro"/>
                <a:sym typeface="Source Sans Pro"/>
              </a:rPr>
              <a:t>      </a:t>
            </a:r>
            <a:r>
              <a:rPr b="1" lang="en">
                <a:solidFill>
                  <a:srgbClr val="FF0000"/>
                </a:solidFill>
                <a:latin typeface="Source Sans Pro"/>
                <a:ea typeface="Source Sans Pro"/>
                <a:cs typeface="Source Sans Pro"/>
                <a:sym typeface="Source Sans Pro"/>
              </a:rPr>
              <a:t>T: Red</a:t>
            </a:r>
            <a:r>
              <a:rPr b="1" lang="en">
                <a:latin typeface="Source Sans Pro"/>
                <a:ea typeface="Source Sans Pro"/>
                <a:cs typeface="Source Sans Pro"/>
                <a:sym typeface="Source Sans Pro"/>
              </a:rPr>
              <a:t>     </a:t>
            </a:r>
            <a:r>
              <a:rPr b="1" lang="en">
                <a:solidFill>
                  <a:srgbClr val="7F6000"/>
                </a:solidFill>
                <a:latin typeface="Source Sans Pro"/>
                <a:ea typeface="Source Sans Pro"/>
                <a:cs typeface="Source Sans Pro"/>
                <a:sym typeface="Source Sans Pro"/>
              </a:rPr>
              <a:t>G: Brown      </a:t>
            </a:r>
            <a:r>
              <a:rPr b="1" lang="en">
                <a:latin typeface="Source Sans Pro"/>
                <a:ea typeface="Source Sans Pro"/>
                <a:cs typeface="Source Sans Pro"/>
                <a:sym typeface="Source Sans Pro"/>
              </a:rPr>
              <a:t> </a:t>
            </a:r>
            <a:r>
              <a:rPr b="1" lang="en">
                <a:solidFill>
                  <a:srgbClr val="1155CC"/>
                </a:solidFill>
                <a:latin typeface="Source Sans Pro"/>
                <a:ea typeface="Source Sans Pro"/>
                <a:cs typeface="Source Sans Pro"/>
                <a:sym typeface="Source Sans Pro"/>
              </a:rPr>
              <a:t>C: Blue</a:t>
            </a:r>
            <a:endParaRPr b="1">
              <a:solidFill>
                <a:srgbClr val="1155CC"/>
              </a:solidFill>
              <a:latin typeface="Source Sans Pro"/>
              <a:ea typeface="Source Sans Pro"/>
              <a:cs typeface="Source Sans Pro"/>
              <a:sym typeface="Source Sans Pro"/>
            </a:endParaRPr>
          </a:p>
        </p:txBody>
      </p:sp>
      <p:sp>
        <p:nvSpPr>
          <p:cNvPr id="336" name="Google Shape;336;p46"/>
          <p:cNvSpPr/>
          <p:nvPr/>
        </p:nvSpPr>
        <p:spPr>
          <a:xfrm>
            <a:off x="4572000" y="4775575"/>
            <a:ext cx="1400700" cy="3087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Forward Reads</a:t>
            </a:r>
            <a:endParaRPr sz="1000"/>
          </a:p>
        </p:txBody>
      </p:sp>
      <p:sp>
        <p:nvSpPr>
          <p:cNvPr id="337" name="Google Shape;337;p46"/>
          <p:cNvSpPr/>
          <p:nvPr/>
        </p:nvSpPr>
        <p:spPr>
          <a:xfrm>
            <a:off x="6171075" y="4766850"/>
            <a:ext cx="1400700" cy="308700"/>
          </a:xfrm>
          <a:prstGeom prst="lef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Reverse Reads</a:t>
            </a:r>
            <a:endParaRPr sz="1000"/>
          </a:p>
        </p:txBody>
      </p:sp>
      <p:sp>
        <p:nvSpPr>
          <p:cNvPr id="338" name="Google Shape;338;p46"/>
          <p:cNvSpPr txBox="1"/>
          <p:nvPr/>
        </p:nvSpPr>
        <p:spPr>
          <a:xfrm>
            <a:off x="1861175" y="1119775"/>
            <a:ext cx="1227900" cy="400200"/>
          </a:xfrm>
          <a:prstGeom prst="rect">
            <a:avLst/>
          </a:prstGeom>
          <a:noFill/>
          <a:ln cap="flat" cmpd="sng" w="19050">
            <a:solidFill>
              <a:srgbClr val="FF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p:txBody>
      </p:sp>
      <p:sp>
        <p:nvSpPr>
          <p:cNvPr id="339" name="Google Shape;339;p46"/>
          <p:cNvSpPr txBox="1"/>
          <p:nvPr/>
        </p:nvSpPr>
        <p:spPr>
          <a:xfrm>
            <a:off x="4112575" y="1119775"/>
            <a:ext cx="542400" cy="3632700"/>
          </a:xfrm>
          <a:prstGeom prst="rect">
            <a:avLst/>
          </a:prstGeom>
          <a:noFill/>
          <a:ln cap="flat" cmpd="sng" w="19050">
            <a:solidFill>
              <a:srgbClr val="FF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7"/>
          <p:cNvSpPr txBox="1"/>
          <p:nvPr>
            <p:ph type="title"/>
          </p:nvPr>
        </p:nvSpPr>
        <p:spPr>
          <a:xfrm>
            <a:off x="467250" y="76200"/>
            <a:ext cx="85263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sz="3600">
                <a:latin typeface="PT Sans Narrow"/>
                <a:ea typeface="PT Sans Narrow"/>
                <a:cs typeface="PT Sans Narrow"/>
                <a:sym typeface="PT Sans Narrow"/>
              </a:rPr>
              <a:t>2. Typical Good Examples </a:t>
            </a:r>
            <a:r>
              <a:rPr lang="en" sz="3600">
                <a:latin typeface="PT Sans Narrow"/>
                <a:ea typeface="PT Sans Narrow"/>
                <a:cs typeface="PT Sans Narrow"/>
                <a:sym typeface="PT Sans Narrow"/>
              </a:rPr>
              <a:t>of</a:t>
            </a:r>
            <a:r>
              <a:rPr lang="en" sz="3600">
                <a:latin typeface="PT Sans Narrow"/>
                <a:ea typeface="PT Sans Narrow"/>
                <a:cs typeface="PT Sans Narrow"/>
                <a:sym typeface="PT Sans Narrow"/>
              </a:rPr>
              <a:t> Deletion in IGV</a:t>
            </a:r>
            <a:endParaRPr sz="2000">
              <a:latin typeface="Calibri"/>
              <a:ea typeface="Calibri"/>
              <a:cs typeface="Calibri"/>
              <a:sym typeface="Calibri"/>
            </a:endParaRPr>
          </a:p>
        </p:txBody>
      </p:sp>
      <p:pic>
        <p:nvPicPr>
          <p:cNvPr id="345" name="Google Shape;345;p47"/>
          <p:cNvPicPr preferRelativeResize="0"/>
          <p:nvPr/>
        </p:nvPicPr>
        <p:blipFill>
          <a:blip r:embed="rId3">
            <a:alphaModFix/>
          </a:blip>
          <a:stretch>
            <a:fillRect/>
          </a:stretch>
        </p:blipFill>
        <p:spPr>
          <a:xfrm>
            <a:off x="878725" y="1521335"/>
            <a:ext cx="7315200" cy="1836115"/>
          </a:xfrm>
          <a:prstGeom prst="rect">
            <a:avLst/>
          </a:prstGeom>
          <a:noFill/>
          <a:ln>
            <a:noFill/>
          </a:ln>
        </p:spPr>
      </p:pic>
      <p:sp>
        <p:nvSpPr>
          <p:cNvPr id="346" name="Google Shape;346;p47"/>
          <p:cNvSpPr txBox="1"/>
          <p:nvPr/>
        </p:nvSpPr>
        <p:spPr>
          <a:xfrm rot="-5400000">
            <a:off x="102550" y="2476750"/>
            <a:ext cx="977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Source Sans Pro"/>
                <a:ea typeface="Source Sans Pro"/>
                <a:cs typeface="Source Sans Pro"/>
                <a:sym typeface="Source Sans Pro"/>
              </a:rPr>
              <a:t>Normal</a:t>
            </a:r>
            <a:endParaRPr b="1" sz="1200">
              <a:latin typeface="Source Sans Pro"/>
              <a:ea typeface="Source Sans Pro"/>
              <a:cs typeface="Source Sans Pro"/>
              <a:sym typeface="Source Sans Pro"/>
            </a:endParaRPr>
          </a:p>
        </p:txBody>
      </p:sp>
      <p:sp>
        <p:nvSpPr>
          <p:cNvPr id="347" name="Google Shape;347;p47"/>
          <p:cNvSpPr txBox="1"/>
          <p:nvPr/>
        </p:nvSpPr>
        <p:spPr>
          <a:xfrm rot="-5400000">
            <a:off x="102550" y="3835750"/>
            <a:ext cx="977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Source Sans Pro"/>
                <a:ea typeface="Source Sans Pro"/>
                <a:cs typeface="Source Sans Pro"/>
                <a:sym typeface="Source Sans Pro"/>
              </a:rPr>
              <a:t>Tumor</a:t>
            </a:r>
            <a:endParaRPr b="1" sz="1200">
              <a:latin typeface="Source Sans Pro"/>
              <a:ea typeface="Source Sans Pro"/>
              <a:cs typeface="Source Sans Pro"/>
              <a:sym typeface="Source Sans Pro"/>
            </a:endParaRPr>
          </a:p>
        </p:txBody>
      </p:sp>
      <p:pic>
        <p:nvPicPr>
          <p:cNvPr id="348" name="Google Shape;348;p47"/>
          <p:cNvPicPr preferRelativeResize="0"/>
          <p:nvPr/>
        </p:nvPicPr>
        <p:blipFill>
          <a:blip r:embed="rId4">
            <a:alphaModFix/>
          </a:blip>
          <a:stretch>
            <a:fillRect/>
          </a:stretch>
        </p:blipFill>
        <p:spPr>
          <a:xfrm>
            <a:off x="878725" y="3484103"/>
            <a:ext cx="7315200" cy="1265530"/>
          </a:xfrm>
          <a:prstGeom prst="rect">
            <a:avLst/>
          </a:prstGeom>
          <a:noFill/>
          <a:ln>
            <a:noFill/>
          </a:ln>
        </p:spPr>
      </p:pic>
      <p:sp>
        <p:nvSpPr>
          <p:cNvPr id="349" name="Google Shape;349;p47"/>
          <p:cNvSpPr txBox="1"/>
          <p:nvPr/>
        </p:nvSpPr>
        <p:spPr>
          <a:xfrm>
            <a:off x="1861175" y="1424575"/>
            <a:ext cx="1227900" cy="400200"/>
          </a:xfrm>
          <a:prstGeom prst="rect">
            <a:avLst/>
          </a:prstGeom>
          <a:noFill/>
          <a:ln cap="flat" cmpd="sng" w="19050">
            <a:solidFill>
              <a:srgbClr val="FF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p:txBody>
      </p:sp>
      <p:sp>
        <p:nvSpPr>
          <p:cNvPr id="350" name="Google Shape;350;p47"/>
          <p:cNvSpPr txBox="1"/>
          <p:nvPr/>
        </p:nvSpPr>
        <p:spPr>
          <a:xfrm>
            <a:off x="4341175" y="1424575"/>
            <a:ext cx="542400" cy="3632700"/>
          </a:xfrm>
          <a:prstGeom prst="rect">
            <a:avLst/>
          </a:prstGeom>
          <a:noFill/>
          <a:ln cap="flat" cmpd="sng" w="19050">
            <a:solidFill>
              <a:srgbClr val="FF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8"/>
          <p:cNvSpPr txBox="1"/>
          <p:nvPr>
            <p:ph type="title"/>
          </p:nvPr>
        </p:nvSpPr>
        <p:spPr>
          <a:xfrm>
            <a:off x="467250" y="76200"/>
            <a:ext cx="85263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sz="3600">
                <a:latin typeface="PT Sans Narrow"/>
                <a:ea typeface="PT Sans Narrow"/>
                <a:cs typeface="PT Sans Narrow"/>
                <a:sym typeface="PT Sans Narrow"/>
              </a:rPr>
              <a:t>3.</a:t>
            </a:r>
            <a:r>
              <a:rPr lang="en" sz="3600">
                <a:latin typeface="PT Sans Narrow"/>
                <a:ea typeface="PT Sans Narrow"/>
                <a:cs typeface="PT Sans Narrow"/>
                <a:sym typeface="PT Sans Narrow"/>
              </a:rPr>
              <a:t> Typical Good Examples </a:t>
            </a:r>
            <a:r>
              <a:rPr lang="en" sz="3600">
                <a:latin typeface="PT Sans Narrow"/>
                <a:ea typeface="PT Sans Narrow"/>
                <a:cs typeface="PT Sans Narrow"/>
                <a:sym typeface="PT Sans Narrow"/>
              </a:rPr>
              <a:t>of</a:t>
            </a:r>
            <a:r>
              <a:rPr lang="en" sz="3600">
                <a:latin typeface="PT Sans Narrow"/>
                <a:ea typeface="PT Sans Narrow"/>
                <a:cs typeface="PT Sans Narrow"/>
                <a:sym typeface="PT Sans Narrow"/>
              </a:rPr>
              <a:t> Insertion in IGV</a:t>
            </a:r>
            <a:endParaRPr sz="2000">
              <a:latin typeface="Calibri"/>
              <a:ea typeface="Calibri"/>
              <a:cs typeface="Calibri"/>
              <a:sym typeface="Calibri"/>
            </a:endParaRPr>
          </a:p>
        </p:txBody>
      </p:sp>
      <p:sp>
        <p:nvSpPr>
          <p:cNvPr id="356" name="Google Shape;356;p48"/>
          <p:cNvSpPr txBox="1"/>
          <p:nvPr/>
        </p:nvSpPr>
        <p:spPr>
          <a:xfrm rot="-5400000">
            <a:off x="102550" y="2248150"/>
            <a:ext cx="977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Source Sans Pro"/>
                <a:ea typeface="Source Sans Pro"/>
                <a:cs typeface="Source Sans Pro"/>
                <a:sym typeface="Source Sans Pro"/>
              </a:rPr>
              <a:t>Normal</a:t>
            </a:r>
            <a:endParaRPr b="1" sz="1200">
              <a:latin typeface="Source Sans Pro"/>
              <a:ea typeface="Source Sans Pro"/>
              <a:cs typeface="Source Sans Pro"/>
              <a:sym typeface="Source Sans Pro"/>
            </a:endParaRPr>
          </a:p>
        </p:txBody>
      </p:sp>
      <p:sp>
        <p:nvSpPr>
          <p:cNvPr id="357" name="Google Shape;357;p48"/>
          <p:cNvSpPr txBox="1"/>
          <p:nvPr/>
        </p:nvSpPr>
        <p:spPr>
          <a:xfrm rot="-5400000">
            <a:off x="102550" y="3607150"/>
            <a:ext cx="977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Source Sans Pro"/>
                <a:ea typeface="Source Sans Pro"/>
                <a:cs typeface="Source Sans Pro"/>
                <a:sym typeface="Source Sans Pro"/>
              </a:rPr>
              <a:t>Tumor</a:t>
            </a:r>
            <a:endParaRPr b="1" sz="1200">
              <a:latin typeface="Source Sans Pro"/>
              <a:ea typeface="Source Sans Pro"/>
              <a:cs typeface="Source Sans Pro"/>
              <a:sym typeface="Source Sans Pro"/>
            </a:endParaRPr>
          </a:p>
        </p:txBody>
      </p:sp>
      <p:grpSp>
        <p:nvGrpSpPr>
          <p:cNvPr id="358" name="Google Shape;358;p48"/>
          <p:cNvGrpSpPr/>
          <p:nvPr/>
        </p:nvGrpSpPr>
        <p:grpSpPr>
          <a:xfrm>
            <a:off x="914400" y="3211625"/>
            <a:ext cx="7315200" cy="940044"/>
            <a:chOff x="914400" y="3287825"/>
            <a:chExt cx="7315200" cy="940044"/>
          </a:xfrm>
        </p:grpSpPr>
        <p:pic>
          <p:nvPicPr>
            <p:cNvPr id="359" name="Google Shape;359;p48"/>
            <p:cNvPicPr preferRelativeResize="0"/>
            <p:nvPr/>
          </p:nvPicPr>
          <p:blipFill>
            <a:blip r:embed="rId3">
              <a:alphaModFix/>
            </a:blip>
            <a:stretch>
              <a:fillRect/>
            </a:stretch>
          </p:blipFill>
          <p:spPr>
            <a:xfrm>
              <a:off x="914400" y="3445142"/>
              <a:ext cx="7315200" cy="782726"/>
            </a:xfrm>
            <a:prstGeom prst="rect">
              <a:avLst/>
            </a:prstGeom>
            <a:noFill/>
            <a:ln>
              <a:noFill/>
            </a:ln>
          </p:spPr>
        </p:pic>
        <p:pic>
          <p:nvPicPr>
            <p:cNvPr id="360" name="Google Shape;360;p48"/>
            <p:cNvPicPr preferRelativeResize="0"/>
            <p:nvPr/>
          </p:nvPicPr>
          <p:blipFill>
            <a:blip r:embed="rId4">
              <a:alphaModFix/>
            </a:blip>
            <a:stretch>
              <a:fillRect/>
            </a:stretch>
          </p:blipFill>
          <p:spPr>
            <a:xfrm>
              <a:off x="914400" y="3287825"/>
              <a:ext cx="7315200" cy="157316"/>
            </a:xfrm>
            <a:prstGeom prst="rect">
              <a:avLst/>
            </a:prstGeom>
            <a:noFill/>
            <a:ln>
              <a:noFill/>
            </a:ln>
          </p:spPr>
        </p:pic>
      </p:grpSp>
      <p:pic>
        <p:nvPicPr>
          <p:cNvPr id="361" name="Google Shape;361;p48"/>
          <p:cNvPicPr preferRelativeResize="0"/>
          <p:nvPr/>
        </p:nvPicPr>
        <p:blipFill>
          <a:blip r:embed="rId5">
            <a:alphaModFix/>
          </a:blip>
          <a:stretch>
            <a:fillRect/>
          </a:stretch>
        </p:blipFill>
        <p:spPr>
          <a:xfrm>
            <a:off x="914400" y="1266425"/>
            <a:ext cx="7315200" cy="1716833"/>
          </a:xfrm>
          <a:prstGeom prst="rect">
            <a:avLst/>
          </a:prstGeom>
          <a:noFill/>
          <a:ln>
            <a:noFill/>
          </a:ln>
        </p:spPr>
      </p:pic>
      <p:pic>
        <p:nvPicPr>
          <p:cNvPr id="362" name="Google Shape;362;p48"/>
          <p:cNvPicPr preferRelativeResize="0"/>
          <p:nvPr/>
        </p:nvPicPr>
        <p:blipFill>
          <a:blip r:embed="rId6">
            <a:alphaModFix/>
          </a:blip>
          <a:stretch>
            <a:fillRect/>
          </a:stretch>
        </p:blipFill>
        <p:spPr>
          <a:xfrm>
            <a:off x="914400" y="4151682"/>
            <a:ext cx="7315200" cy="401836"/>
          </a:xfrm>
          <a:prstGeom prst="rect">
            <a:avLst/>
          </a:prstGeom>
          <a:noFill/>
          <a:ln>
            <a:noFill/>
          </a:ln>
        </p:spPr>
      </p:pic>
      <p:sp>
        <p:nvSpPr>
          <p:cNvPr id="363" name="Google Shape;363;p48"/>
          <p:cNvSpPr txBox="1"/>
          <p:nvPr/>
        </p:nvSpPr>
        <p:spPr>
          <a:xfrm>
            <a:off x="1861175" y="1119775"/>
            <a:ext cx="1227900" cy="400200"/>
          </a:xfrm>
          <a:prstGeom prst="rect">
            <a:avLst/>
          </a:prstGeom>
          <a:noFill/>
          <a:ln cap="flat" cmpd="sng" w="19050">
            <a:solidFill>
              <a:srgbClr val="FF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p:txBody>
      </p:sp>
      <p:sp>
        <p:nvSpPr>
          <p:cNvPr id="364" name="Google Shape;364;p48"/>
          <p:cNvSpPr txBox="1"/>
          <p:nvPr/>
        </p:nvSpPr>
        <p:spPr>
          <a:xfrm>
            <a:off x="4341175" y="1119775"/>
            <a:ext cx="542400" cy="3417000"/>
          </a:xfrm>
          <a:prstGeom prst="rect">
            <a:avLst/>
          </a:prstGeom>
          <a:noFill/>
          <a:ln cap="flat" cmpd="sng" w="19050">
            <a:solidFill>
              <a:srgbClr val="FF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9"/>
          <p:cNvSpPr txBox="1"/>
          <p:nvPr>
            <p:ph type="title"/>
          </p:nvPr>
        </p:nvSpPr>
        <p:spPr>
          <a:xfrm>
            <a:off x="628650" y="19764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sz="3600">
                <a:latin typeface="PT Sans Narrow"/>
                <a:ea typeface="PT Sans Narrow"/>
                <a:cs typeface="PT Sans Narrow"/>
                <a:sym typeface="PT Sans Narrow"/>
              </a:rPr>
              <a:t>4. Suspicious Mutations - Germline Events</a:t>
            </a:r>
            <a:endParaRPr/>
          </a:p>
        </p:txBody>
      </p:sp>
      <p:sp>
        <p:nvSpPr>
          <p:cNvPr id="370" name="Google Shape;370;p49"/>
          <p:cNvSpPr txBox="1"/>
          <p:nvPr/>
        </p:nvSpPr>
        <p:spPr>
          <a:xfrm rot="-5400000">
            <a:off x="118000" y="2613700"/>
            <a:ext cx="977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Source Sans Pro"/>
                <a:ea typeface="Source Sans Pro"/>
                <a:cs typeface="Source Sans Pro"/>
                <a:sym typeface="Source Sans Pro"/>
              </a:rPr>
              <a:t>Normal</a:t>
            </a:r>
            <a:endParaRPr b="1">
              <a:latin typeface="Source Sans Pro"/>
              <a:ea typeface="Source Sans Pro"/>
              <a:cs typeface="Source Sans Pro"/>
              <a:sym typeface="Source Sans Pro"/>
            </a:endParaRPr>
          </a:p>
        </p:txBody>
      </p:sp>
      <p:sp>
        <p:nvSpPr>
          <p:cNvPr id="371" name="Google Shape;371;p49"/>
          <p:cNvSpPr txBox="1"/>
          <p:nvPr/>
        </p:nvSpPr>
        <p:spPr>
          <a:xfrm rot="-5400000">
            <a:off x="118000" y="3896500"/>
            <a:ext cx="977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Source Sans Pro"/>
                <a:ea typeface="Source Sans Pro"/>
                <a:cs typeface="Source Sans Pro"/>
                <a:sym typeface="Source Sans Pro"/>
              </a:rPr>
              <a:t>Tumor</a:t>
            </a:r>
            <a:endParaRPr b="1">
              <a:latin typeface="Source Sans Pro"/>
              <a:ea typeface="Source Sans Pro"/>
              <a:cs typeface="Source Sans Pro"/>
              <a:sym typeface="Source Sans Pro"/>
            </a:endParaRPr>
          </a:p>
        </p:txBody>
      </p:sp>
      <p:pic>
        <p:nvPicPr>
          <p:cNvPr id="372" name="Google Shape;372;p49"/>
          <p:cNvPicPr preferRelativeResize="0"/>
          <p:nvPr/>
        </p:nvPicPr>
        <p:blipFill rotWithShape="1">
          <a:blip r:embed="rId3">
            <a:alphaModFix/>
          </a:blip>
          <a:srcRect b="0" l="32230" r="36012" t="0"/>
          <a:stretch/>
        </p:blipFill>
        <p:spPr>
          <a:xfrm>
            <a:off x="833925" y="1584900"/>
            <a:ext cx="2323149" cy="1779850"/>
          </a:xfrm>
          <a:prstGeom prst="rect">
            <a:avLst/>
          </a:prstGeom>
          <a:noFill/>
          <a:ln>
            <a:noFill/>
          </a:ln>
        </p:spPr>
      </p:pic>
      <p:pic>
        <p:nvPicPr>
          <p:cNvPr id="373" name="Google Shape;373;p49"/>
          <p:cNvPicPr preferRelativeResize="0"/>
          <p:nvPr/>
        </p:nvPicPr>
        <p:blipFill rotWithShape="1">
          <a:blip r:embed="rId4">
            <a:alphaModFix/>
          </a:blip>
          <a:srcRect b="0" l="32232" r="36008" t="0"/>
          <a:stretch/>
        </p:blipFill>
        <p:spPr>
          <a:xfrm>
            <a:off x="833925" y="3455650"/>
            <a:ext cx="2323149" cy="1623975"/>
          </a:xfrm>
          <a:prstGeom prst="rect">
            <a:avLst/>
          </a:prstGeom>
          <a:noFill/>
          <a:ln>
            <a:noFill/>
          </a:ln>
        </p:spPr>
      </p:pic>
      <p:sp>
        <p:nvSpPr>
          <p:cNvPr id="374" name="Google Shape;374;p49"/>
          <p:cNvSpPr txBox="1"/>
          <p:nvPr/>
        </p:nvSpPr>
        <p:spPr>
          <a:xfrm>
            <a:off x="1826575" y="1491575"/>
            <a:ext cx="542400" cy="3588000"/>
          </a:xfrm>
          <a:prstGeom prst="rect">
            <a:avLst/>
          </a:prstGeom>
          <a:noFill/>
          <a:ln cap="flat" cmpd="sng" w="19050">
            <a:solidFill>
              <a:srgbClr val="FF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p:txBody>
      </p:sp>
      <p:pic>
        <p:nvPicPr>
          <p:cNvPr id="375" name="Google Shape;375;p49"/>
          <p:cNvPicPr preferRelativeResize="0"/>
          <p:nvPr/>
        </p:nvPicPr>
        <p:blipFill rotWithShape="1">
          <a:blip r:embed="rId5">
            <a:alphaModFix/>
          </a:blip>
          <a:srcRect b="0" l="33317" r="33720" t="0"/>
          <a:stretch/>
        </p:blipFill>
        <p:spPr>
          <a:xfrm>
            <a:off x="3461875" y="1584900"/>
            <a:ext cx="2411274" cy="1867625"/>
          </a:xfrm>
          <a:prstGeom prst="rect">
            <a:avLst/>
          </a:prstGeom>
          <a:noFill/>
          <a:ln>
            <a:noFill/>
          </a:ln>
        </p:spPr>
      </p:pic>
      <p:pic>
        <p:nvPicPr>
          <p:cNvPr id="376" name="Google Shape;376;p49"/>
          <p:cNvPicPr preferRelativeResize="0"/>
          <p:nvPr/>
        </p:nvPicPr>
        <p:blipFill rotWithShape="1">
          <a:blip r:embed="rId6">
            <a:alphaModFix/>
          </a:blip>
          <a:srcRect b="0" l="33317" r="33720" t="0"/>
          <a:stretch/>
        </p:blipFill>
        <p:spPr>
          <a:xfrm>
            <a:off x="3461875" y="3515350"/>
            <a:ext cx="2411274" cy="1471050"/>
          </a:xfrm>
          <a:prstGeom prst="rect">
            <a:avLst/>
          </a:prstGeom>
          <a:noFill/>
          <a:ln>
            <a:noFill/>
          </a:ln>
        </p:spPr>
      </p:pic>
      <p:sp>
        <p:nvSpPr>
          <p:cNvPr id="377" name="Google Shape;377;p49"/>
          <p:cNvSpPr txBox="1"/>
          <p:nvPr/>
        </p:nvSpPr>
        <p:spPr>
          <a:xfrm>
            <a:off x="4396325" y="1491525"/>
            <a:ext cx="542400" cy="3538500"/>
          </a:xfrm>
          <a:prstGeom prst="rect">
            <a:avLst/>
          </a:prstGeom>
          <a:noFill/>
          <a:ln cap="flat" cmpd="sng" w="19050">
            <a:solidFill>
              <a:srgbClr val="FF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p:txBody>
      </p:sp>
      <p:pic>
        <p:nvPicPr>
          <p:cNvPr id="378" name="Google Shape;378;p49"/>
          <p:cNvPicPr preferRelativeResize="0"/>
          <p:nvPr/>
        </p:nvPicPr>
        <p:blipFill rotWithShape="1">
          <a:blip r:embed="rId7">
            <a:alphaModFix/>
          </a:blip>
          <a:srcRect b="0" l="32035" r="35002" t="0"/>
          <a:stretch/>
        </p:blipFill>
        <p:spPr>
          <a:xfrm>
            <a:off x="6127275" y="1588800"/>
            <a:ext cx="2411274" cy="1867626"/>
          </a:xfrm>
          <a:prstGeom prst="rect">
            <a:avLst/>
          </a:prstGeom>
          <a:noFill/>
          <a:ln>
            <a:noFill/>
          </a:ln>
        </p:spPr>
      </p:pic>
      <p:pic>
        <p:nvPicPr>
          <p:cNvPr id="379" name="Google Shape;379;p49"/>
          <p:cNvPicPr preferRelativeResize="0"/>
          <p:nvPr/>
        </p:nvPicPr>
        <p:blipFill rotWithShape="1">
          <a:blip r:embed="rId8">
            <a:alphaModFix/>
          </a:blip>
          <a:srcRect b="0" l="32036" r="35000" t="-6337"/>
          <a:stretch/>
        </p:blipFill>
        <p:spPr>
          <a:xfrm>
            <a:off x="6127275" y="3519525"/>
            <a:ext cx="2411274" cy="1623975"/>
          </a:xfrm>
          <a:prstGeom prst="rect">
            <a:avLst/>
          </a:prstGeom>
          <a:noFill/>
          <a:ln>
            <a:noFill/>
          </a:ln>
        </p:spPr>
      </p:pic>
      <p:sp>
        <p:nvSpPr>
          <p:cNvPr id="380" name="Google Shape;380;p49"/>
          <p:cNvSpPr txBox="1"/>
          <p:nvPr/>
        </p:nvSpPr>
        <p:spPr>
          <a:xfrm>
            <a:off x="7218850" y="1491575"/>
            <a:ext cx="542400" cy="3538500"/>
          </a:xfrm>
          <a:prstGeom prst="rect">
            <a:avLst/>
          </a:prstGeom>
          <a:noFill/>
          <a:ln cap="flat" cmpd="sng" w="19050">
            <a:solidFill>
              <a:srgbClr val="FF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p:txBody>
      </p:sp>
      <p:sp>
        <p:nvSpPr>
          <p:cNvPr id="381" name="Google Shape;381;p49"/>
          <p:cNvSpPr txBox="1"/>
          <p:nvPr/>
        </p:nvSpPr>
        <p:spPr>
          <a:xfrm>
            <a:off x="1609225" y="1139400"/>
            <a:ext cx="977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Source Sans Pro"/>
                <a:ea typeface="Source Sans Pro"/>
                <a:cs typeface="Source Sans Pro"/>
                <a:sym typeface="Source Sans Pro"/>
              </a:rPr>
              <a:t>SNV</a:t>
            </a:r>
            <a:endParaRPr b="1">
              <a:latin typeface="Source Sans Pro"/>
              <a:ea typeface="Source Sans Pro"/>
              <a:cs typeface="Source Sans Pro"/>
              <a:sym typeface="Source Sans Pro"/>
            </a:endParaRPr>
          </a:p>
        </p:txBody>
      </p:sp>
      <p:sp>
        <p:nvSpPr>
          <p:cNvPr id="382" name="Google Shape;382;p49"/>
          <p:cNvSpPr txBox="1"/>
          <p:nvPr/>
        </p:nvSpPr>
        <p:spPr>
          <a:xfrm>
            <a:off x="4178975" y="1139400"/>
            <a:ext cx="977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Source Sans Pro"/>
                <a:ea typeface="Source Sans Pro"/>
                <a:cs typeface="Source Sans Pro"/>
                <a:sym typeface="Source Sans Pro"/>
              </a:rPr>
              <a:t>Deletion</a:t>
            </a:r>
            <a:endParaRPr b="1">
              <a:latin typeface="Source Sans Pro"/>
              <a:ea typeface="Source Sans Pro"/>
              <a:cs typeface="Source Sans Pro"/>
              <a:sym typeface="Source Sans Pro"/>
            </a:endParaRPr>
          </a:p>
        </p:txBody>
      </p:sp>
      <p:sp>
        <p:nvSpPr>
          <p:cNvPr id="383" name="Google Shape;383;p49"/>
          <p:cNvSpPr txBox="1"/>
          <p:nvPr/>
        </p:nvSpPr>
        <p:spPr>
          <a:xfrm>
            <a:off x="7001500" y="1139400"/>
            <a:ext cx="977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Source Sans Pro"/>
                <a:ea typeface="Source Sans Pro"/>
                <a:cs typeface="Source Sans Pro"/>
                <a:sym typeface="Source Sans Pro"/>
              </a:rPr>
              <a:t>Insertion</a:t>
            </a:r>
            <a:endParaRPr b="1">
              <a:latin typeface="Source Sans Pro"/>
              <a:ea typeface="Source Sans Pro"/>
              <a:cs typeface="Source Sans Pro"/>
              <a:sym typeface="Source Sans Pr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0"/>
          <p:cNvSpPr txBox="1"/>
          <p:nvPr>
            <p:ph type="title"/>
          </p:nvPr>
        </p:nvSpPr>
        <p:spPr>
          <a:xfrm>
            <a:off x="628650" y="19764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sz="3600">
                <a:latin typeface="PT Sans Narrow"/>
                <a:ea typeface="PT Sans Narrow"/>
                <a:cs typeface="PT Sans Narrow"/>
                <a:sym typeface="PT Sans Narrow"/>
              </a:rPr>
              <a:t>5.</a:t>
            </a:r>
            <a:r>
              <a:rPr lang="en" sz="3600">
                <a:latin typeface="PT Sans Narrow"/>
                <a:ea typeface="PT Sans Narrow"/>
                <a:cs typeface="PT Sans Narrow"/>
                <a:sym typeface="PT Sans Narrow"/>
              </a:rPr>
              <a:t> Suspicious Mutations - Strand Bias Events</a:t>
            </a:r>
            <a:endParaRPr/>
          </a:p>
        </p:txBody>
      </p:sp>
      <p:sp>
        <p:nvSpPr>
          <p:cNvPr id="389" name="Google Shape;389;p50"/>
          <p:cNvSpPr txBox="1"/>
          <p:nvPr/>
        </p:nvSpPr>
        <p:spPr>
          <a:xfrm rot="-5400000">
            <a:off x="118000" y="2004100"/>
            <a:ext cx="977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Source Sans Pro"/>
                <a:ea typeface="Source Sans Pro"/>
                <a:cs typeface="Source Sans Pro"/>
                <a:sym typeface="Source Sans Pro"/>
              </a:rPr>
              <a:t>Normal</a:t>
            </a:r>
            <a:endParaRPr b="1">
              <a:latin typeface="Source Sans Pro"/>
              <a:ea typeface="Source Sans Pro"/>
              <a:cs typeface="Source Sans Pro"/>
              <a:sym typeface="Source Sans Pro"/>
            </a:endParaRPr>
          </a:p>
        </p:txBody>
      </p:sp>
      <p:sp>
        <p:nvSpPr>
          <p:cNvPr id="390" name="Google Shape;390;p50"/>
          <p:cNvSpPr txBox="1"/>
          <p:nvPr/>
        </p:nvSpPr>
        <p:spPr>
          <a:xfrm rot="-5400000">
            <a:off x="118000" y="3439300"/>
            <a:ext cx="977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Source Sans Pro"/>
                <a:ea typeface="Source Sans Pro"/>
                <a:cs typeface="Source Sans Pro"/>
                <a:sym typeface="Source Sans Pro"/>
              </a:rPr>
              <a:t>Tumor</a:t>
            </a:r>
            <a:endParaRPr b="1">
              <a:latin typeface="Source Sans Pro"/>
              <a:ea typeface="Source Sans Pro"/>
              <a:cs typeface="Source Sans Pro"/>
              <a:sym typeface="Source Sans Pro"/>
            </a:endParaRPr>
          </a:p>
        </p:txBody>
      </p:sp>
      <p:pic>
        <p:nvPicPr>
          <p:cNvPr id="391" name="Google Shape;391;p50"/>
          <p:cNvPicPr preferRelativeResize="0"/>
          <p:nvPr/>
        </p:nvPicPr>
        <p:blipFill>
          <a:blip r:embed="rId3">
            <a:alphaModFix/>
          </a:blip>
          <a:stretch>
            <a:fillRect/>
          </a:stretch>
        </p:blipFill>
        <p:spPr>
          <a:xfrm>
            <a:off x="914400" y="2933244"/>
            <a:ext cx="7315200" cy="2174564"/>
          </a:xfrm>
          <a:prstGeom prst="rect">
            <a:avLst/>
          </a:prstGeom>
          <a:noFill/>
          <a:ln>
            <a:noFill/>
          </a:ln>
        </p:spPr>
      </p:pic>
      <p:pic>
        <p:nvPicPr>
          <p:cNvPr id="392" name="Google Shape;392;p50"/>
          <p:cNvPicPr preferRelativeResize="0"/>
          <p:nvPr/>
        </p:nvPicPr>
        <p:blipFill rotWithShape="1">
          <a:blip r:embed="rId4">
            <a:alphaModFix/>
          </a:blip>
          <a:srcRect b="58155" l="0" r="0" t="0"/>
          <a:stretch/>
        </p:blipFill>
        <p:spPr>
          <a:xfrm>
            <a:off x="914400" y="1299319"/>
            <a:ext cx="7315200" cy="1049925"/>
          </a:xfrm>
          <a:prstGeom prst="rect">
            <a:avLst/>
          </a:prstGeom>
          <a:noFill/>
          <a:ln>
            <a:noFill/>
          </a:ln>
        </p:spPr>
      </p:pic>
      <p:pic>
        <p:nvPicPr>
          <p:cNvPr id="393" name="Google Shape;393;p50"/>
          <p:cNvPicPr preferRelativeResize="0"/>
          <p:nvPr/>
        </p:nvPicPr>
        <p:blipFill rotWithShape="1">
          <a:blip r:embed="rId4">
            <a:alphaModFix/>
          </a:blip>
          <a:srcRect b="0" l="0" r="0" t="79032"/>
          <a:stretch/>
        </p:blipFill>
        <p:spPr>
          <a:xfrm>
            <a:off x="914400" y="2274262"/>
            <a:ext cx="7315200" cy="5261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1"/>
          <p:cNvSpPr txBox="1"/>
          <p:nvPr>
            <p:ph type="title"/>
          </p:nvPr>
        </p:nvSpPr>
        <p:spPr>
          <a:xfrm>
            <a:off x="467250" y="76200"/>
            <a:ext cx="85263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sz="3600">
                <a:latin typeface="PT Sans Narrow"/>
                <a:ea typeface="PT Sans Narrow"/>
                <a:cs typeface="PT Sans Narrow"/>
                <a:sym typeface="PT Sans Narrow"/>
              </a:rPr>
              <a:t>6.</a:t>
            </a:r>
            <a:r>
              <a:rPr lang="en" sz="3600">
                <a:latin typeface="PT Sans Narrow"/>
                <a:ea typeface="PT Sans Narrow"/>
                <a:cs typeface="PT Sans Narrow"/>
                <a:sym typeface="PT Sans Narrow"/>
              </a:rPr>
              <a:t> Suspicious SNV - Homologous Mapping Event </a:t>
            </a:r>
            <a:endParaRPr sz="3600">
              <a:latin typeface="PT Sans Narrow"/>
              <a:ea typeface="PT Sans Narrow"/>
              <a:cs typeface="PT Sans Narrow"/>
              <a:sym typeface="PT Sans Narrow"/>
            </a:endParaRPr>
          </a:p>
        </p:txBody>
      </p:sp>
      <p:sp>
        <p:nvSpPr>
          <p:cNvPr id="399" name="Google Shape;399;p51"/>
          <p:cNvSpPr txBox="1"/>
          <p:nvPr/>
        </p:nvSpPr>
        <p:spPr>
          <a:xfrm rot="-5400000">
            <a:off x="102550" y="2552950"/>
            <a:ext cx="977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Source Sans Pro"/>
                <a:ea typeface="Source Sans Pro"/>
                <a:cs typeface="Source Sans Pro"/>
                <a:sym typeface="Source Sans Pro"/>
              </a:rPr>
              <a:t>Normal</a:t>
            </a:r>
            <a:endParaRPr b="1" sz="1200">
              <a:latin typeface="Source Sans Pro"/>
              <a:ea typeface="Source Sans Pro"/>
              <a:cs typeface="Source Sans Pro"/>
              <a:sym typeface="Source Sans Pro"/>
            </a:endParaRPr>
          </a:p>
        </p:txBody>
      </p:sp>
      <p:sp>
        <p:nvSpPr>
          <p:cNvPr id="400" name="Google Shape;400;p51"/>
          <p:cNvSpPr txBox="1"/>
          <p:nvPr/>
        </p:nvSpPr>
        <p:spPr>
          <a:xfrm rot="-5400000">
            <a:off x="102550" y="3988150"/>
            <a:ext cx="977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Source Sans Pro"/>
                <a:ea typeface="Source Sans Pro"/>
                <a:cs typeface="Source Sans Pro"/>
                <a:sym typeface="Source Sans Pro"/>
              </a:rPr>
              <a:t>Tumor</a:t>
            </a:r>
            <a:endParaRPr b="1" sz="1200">
              <a:latin typeface="Source Sans Pro"/>
              <a:ea typeface="Source Sans Pro"/>
              <a:cs typeface="Source Sans Pro"/>
              <a:sym typeface="Source Sans Pro"/>
            </a:endParaRPr>
          </a:p>
        </p:txBody>
      </p:sp>
      <p:pic>
        <p:nvPicPr>
          <p:cNvPr id="401" name="Google Shape;401;p51"/>
          <p:cNvPicPr preferRelativeResize="0"/>
          <p:nvPr/>
        </p:nvPicPr>
        <p:blipFill>
          <a:blip r:embed="rId3">
            <a:alphaModFix/>
          </a:blip>
          <a:stretch>
            <a:fillRect/>
          </a:stretch>
        </p:blipFill>
        <p:spPr>
          <a:xfrm>
            <a:off x="928150" y="1222800"/>
            <a:ext cx="7315200" cy="2264228"/>
          </a:xfrm>
          <a:prstGeom prst="rect">
            <a:avLst/>
          </a:prstGeom>
          <a:noFill/>
          <a:ln>
            <a:noFill/>
          </a:ln>
        </p:spPr>
      </p:pic>
      <p:pic>
        <p:nvPicPr>
          <p:cNvPr id="402" name="Google Shape;402;p51"/>
          <p:cNvPicPr preferRelativeResize="0"/>
          <p:nvPr/>
        </p:nvPicPr>
        <p:blipFill>
          <a:blip r:embed="rId4">
            <a:alphaModFix/>
          </a:blip>
          <a:stretch>
            <a:fillRect/>
          </a:stretch>
        </p:blipFill>
        <p:spPr>
          <a:xfrm>
            <a:off x="914400" y="3608043"/>
            <a:ext cx="7315200" cy="1185063"/>
          </a:xfrm>
          <a:prstGeom prst="rect">
            <a:avLst/>
          </a:prstGeom>
          <a:noFill/>
          <a:ln>
            <a:noFill/>
          </a:ln>
        </p:spPr>
      </p:pic>
      <p:sp>
        <p:nvSpPr>
          <p:cNvPr id="403" name="Google Shape;403;p51"/>
          <p:cNvSpPr txBox="1"/>
          <p:nvPr/>
        </p:nvSpPr>
        <p:spPr>
          <a:xfrm>
            <a:off x="1861175" y="1119775"/>
            <a:ext cx="1227900" cy="400200"/>
          </a:xfrm>
          <a:prstGeom prst="rect">
            <a:avLst/>
          </a:prstGeom>
          <a:noFill/>
          <a:ln cap="flat" cmpd="sng" w="19050">
            <a:solidFill>
              <a:srgbClr val="FF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p:txBody>
      </p:sp>
      <p:sp>
        <p:nvSpPr>
          <p:cNvPr id="404" name="Google Shape;404;p51"/>
          <p:cNvSpPr txBox="1"/>
          <p:nvPr/>
        </p:nvSpPr>
        <p:spPr>
          <a:xfrm>
            <a:off x="3140125" y="1876750"/>
            <a:ext cx="3242400" cy="2986200"/>
          </a:xfrm>
          <a:prstGeom prst="rect">
            <a:avLst/>
          </a:prstGeom>
          <a:noFill/>
          <a:ln cap="flat" cmpd="sng" w="19050">
            <a:solidFill>
              <a:srgbClr val="FF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2"/>
          <p:cNvSpPr txBox="1"/>
          <p:nvPr>
            <p:ph type="title"/>
          </p:nvPr>
        </p:nvSpPr>
        <p:spPr>
          <a:xfrm>
            <a:off x="467250" y="152400"/>
            <a:ext cx="85263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sz="3600">
                <a:latin typeface="PT Sans Narrow"/>
                <a:ea typeface="PT Sans Narrow"/>
                <a:cs typeface="PT Sans Narrow"/>
                <a:sym typeface="PT Sans Narrow"/>
              </a:rPr>
              <a:t>7.</a:t>
            </a:r>
            <a:r>
              <a:rPr lang="en" sz="3600">
                <a:latin typeface="PT Sans Narrow"/>
                <a:ea typeface="PT Sans Narrow"/>
                <a:cs typeface="PT Sans Narrow"/>
                <a:sym typeface="PT Sans Narrow"/>
              </a:rPr>
              <a:t> Suspicious SNV/Indel - </a:t>
            </a:r>
            <a:r>
              <a:rPr lang="en" sz="3600">
                <a:latin typeface="PT Sans Narrow"/>
                <a:ea typeface="PT Sans Narrow"/>
                <a:cs typeface="PT Sans Narrow"/>
                <a:sym typeface="PT Sans Narrow"/>
              </a:rPr>
              <a:t>Clustered Events</a:t>
            </a:r>
            <a:endParaRPr sz="2000">
              <a:latin typeface="Calibri"/>
              <a:ea typeface="Calibri"/>
              <a:cs typeface="Calibri"/>
              <a:sym typeface="Calibri"/>
            </a:endParaRPr>
          </a:p>
        </p:txBody>
      </p:sp>
      <p:sp>
        <p:nvSpPr>
          <p:cNvPr id="410" name="Google Shape;410;p52"/>
          <p:cNvSpPr txBox="1"/>
          <p:nvPr/>
        </p:nvSpPr>
        <p:spPr>
          <a:xfrm rot="-5400000">
            <a:off x="102550" y="2400550"/>
            <a:ext cx="977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Source Sans Pro"/>
                <a:ea typeface="Source Sans Pro"/>
                <a:cs typeface="Source Sans Pro"/>
                <a:sym typeface="Source Sans Pro"/>
              </a:rPr>
              <a:t>Normal</a:t>
            </a:r>
            <a:endParaRPr b="1" sz="1200">
              <a:latin typeface="Source Sans Pro"/>
              <a:ea typeface="Source Sans Pro"/>
              <a:cs typeface="Source Sans Pro"/>
              <a:sym typeface="Source Sans Pro"/>
            </a:endParaRPr>
          </a:p>
        </p:txBody>
      </p:sp>
      <p:sp>
        <p:nvSpPr>
          <p:cNvPr id="411" name="Google Shape;411;p52"/>
          <p:cNvSpPr txBox="1"/>
          <p:nvPr/>
        </p:nvSpPr>
        <p:spPr>
          <a:xfrm rot="-5400000">
            <a:off x="102550" y="3759550"/>
            <a:ext cx="977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Source Sans Pro"/>
                <a:ea typeface="Source Sans Pro"/>
                <a:cs typeface="Source Sans Pro"/>
                <a:sym typeface="Source Sans Pro"/>
              </a:rPr>
              <a:t>Tumor</a:t>
            </a:r>
            <a:endParaRPr b="1" sz="1200">
              <a:latin typeface="Source Sans Pro"/>
              <a:ea typeface="Source Sans Pro"/>
              <a:cs typeface="Source Sans Pro"/>
              <a:sym typeface="Source Sans Pro"/>
            </a:endParaRPr>
          </a:p>
        </p:txBody>
      </p:sp>
      <p:pic>
        <p:nvPicPr>
          <p:cNvPr id="412" name="Google Shape;412;p52"/>
          <p:cNvPicPr preferRelativeResize="0"/>
          <p:nvPr/>
        </p:nvPicPr>
        <p:blipFill>
          <a:blip r:embed="rId3">
            <a:alphaModFix/>
          </a:blip>
          <a:stretch>
            <a:fillRect/>
          </a:stretch>
        </p:blipFill>
        <p:spPr>
          <a:xfrm>
            <a:off x="1012150" y="1368838"/>
            <a:ext cx="7315200" cy="1940768"/>
          </a:xfrm>
          <a:prstGeom prst="rect">
            <a:avLst/>
          </a:prstGeom>
          <a:noFill/>
          <a:ln>
            <a:noFill/>
          </a:ln>
        </p:spPr>
      </p:pic>
      <p:pic>
        <p:nvPicPr>
          <p:cNvPr id="413" name="Google Shape;413;p52"/>
          <p:cNvPicPr preferRelativeResize="0"/>
          <p:nvPr/>
        </p:nvPicPr>
        <p:blipFill>
          <a:blip r:embed="rId4">
            <a:alphaModFix/>
          </a:blip>
          <a:stretch>
            <a:fillRect/>
          </a:stretch>
        </p:blipFill>
        <p:spPr>
          <a:xfrm>
            <a:off x="1012150" y="3455640"/>
            <a:ext cx="7315200" cy="1499616"/>
          </a:xfrm>
          <a:prstGeom prst="rect">
            <a:avLst/>
          </a:prstGeom>
          <a:noFill/>
          <a:ln>
            <a:noFill/>
          </a:ln>
        </p:spPr>
      </p:pic>
      <p:sp>
        <p:nvSpPr>
          <p:cNvPr id="414" name="Google Shape;414;p52"/>
          <p:cNvSpPr txBox="1"/>
          <p:nvPr/>
        </p:nvSpPr>
        <p:spPr>
          <a:xfrm>
            <a:off x="2013575" y="1272175"/>
            <a:ext cx="1227900" cy="400200"/>
          </a:xfrm>
          <a:prstGeom prst="rect">
            <a:avLst/>
          </a:prstGeom>
          <a:noFill/>
          <a:ln cap="flat" cmpd="sng" w="19050">
            <a:solidFill>
              <a:srgbClr val="FF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p:txBody>
      </p:sp>
      <p:sp>
        <p:nvSpPr>
          <p:cNvPr id="415" name="Google Shape;415;p52"/>
          <p:cNvSpPr txBox="1"/>
          <p:nvPr/>
        </p:nvSpPr>
        <p:spPr>
          <a:xfrm>
            <a:off x="4168850" y="1272175"/>
            <a:ext cx="2278800" cy="3632700"/>
          </a:xfrm>
          <a:prstGeom prst="rect">
            <a:avLst/>
          </a:prstGeom>
          <a:noFill/>
          <a:ln cap="flat" cmpd="sng" w="19050">
            <a:solidFill>
              <a:srgbClr val="FF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latin typeface="PT Sans Narrow"/>
                <a:ea typeface="PT Sans Narrow"/>
                <a:cs typeface="PT Sans Narrow"/>
                <a:sym typeface="PT Sans Narrow"/>
              </a:rPr>
              <a:t>Introduction</a:t>
            </a:r>
            <a:r>
              <a:rPr b="1" lang="en">
                <a:latin typeface="PT Sans Narrow"/>
                <a:ea typeface="PT Sans Narrow"/>
                <a:cs typeface="PT Sans Narrow"/>
                <a:sym typeface="PT Sans Narrow"/>
              </a:rPr>
              <a:t> to somatic variants</a:t>
            </a:r>
            <a:endParaRPr b="1">
              <a:latin typeface="PT Sans Narrow"/>
              <a:ea typeface="PT Sans Narrow"/>
              <a:cs typeface="PT Sans Narrow"/>
              <a:sym typeface="PT Sans Narrow"/>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3"/>
          <p:cNvSpPr txBox="1"/>
          <p:nvPr>
            <p:ph type="title"/>
          </p:nvPr>
        </p:nvSpPr>
        <p:spPr>
          <a:xfrm>
            <a:off x="430600" y="-113375"/>
            <a:ext cx="8453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SzPts val="990"/>
              <a:buNone/>
            </a:pPr>
            <a:r>
              <a:rPr lang="en" sz="3040">
                <a:latin typeface="PT Sans Narrow"/>
                <a:ea typeface="PT Sans Narrow"/>
                <a:cs typeface="PT Sans Narrow"/>
                <a:sym typeface="PT Sans Narrow"/>
              </a:rPr>
              <a:t>Summary - </a:t>
            </a:r>
            <a:r>
              <a:rPr b="1" lang="en" sz="3040">
                <a:latin typeface="PT Sans Narrow"/>
                <a:ea typeface="PT Sans Narrow"/>
                <a:cs typeface="PT Sans Narrow"/>
                <a:sym typeface="PT Sans Narrow"/>
              </a:rPr>
              <a:t>Challenges for accurate somatic variant </a:t>
            </a:r>
            <a:r>
              <a:rPr b="1" lang="en" sz="3040">
                <a:latin typeface="PT Sans Narrow"/>
                <a:ea typeface="PT Sans Narrow"/>
                <a:cs typeface="PT Sans Narrow"/>
                <a:sym typeface="PT Sans Narrow"/>
              </a:rPr>
              <a:t>calling</a:t>
            </a:r>
            <a:endParaRPr b="1" sz="3040">
              <a:latin typeface="PT Sans Narrow"/>
              <a:ea typeface="PT Sans Narrow"/>
              <a:cs typeface="PT Sans Narrow"/>
              <a:sym typeface="PT Sans Narrow"/>
            </a:endParaRPr>
          </a:p>
        </p:txBody>
      </p:sp>
      <p:graphicFrame>
        <p:nvGraphicFramePr>
          <p:cNvPr id="421" name="Google Shape;421;p53"/>
          <p:cNvGraphicFramePr/>
          <p:nvPr/>
        </p:nvGraphicFramePr>
        <p:xfrm>
          <a:off x="193225" y="1115450"/>
          <a:ext cx="3000000" cy="3000000"/>
        </p:xfrm>
        <a:graphic>
          <a:graphicData uri="http://schemas.openxmlformats.org/drawingml/2006/table">
            <a:tbl>
              <a:tblPr>
                <a:noFill/>
                <a:tableStyleId>{B3C826BE-F490-429F-A674-5786B83DEA92}</a:tableStyleId>
              </a:tblPr>
              <a:tblGrid>
                <a:gridCol w="3102725"/>
                <a:gridCol w="5654825"/>
              </a:tblGrid>
              <a:tr h="396200">
                <a:tc>
                  <a:txBody>
                    <a:bodyPr/>
                    <a:lstStyle/>
                    <a:p>
                      <a:pPr indent="0" lvl="0" marL="0" rtl="0" algn="l">
                        <a:spcBef>
                          <a:spcPts val="0"/>
                        </a:spcBef>
                        <a:spcAft>
                          <a:spcPts val="0"/>
                        </a:spcAft>
                        <a:buNone/>
                      </a:pPr>
                      <a:r>
                        <a:rPr b="1" lang="en" sz="1200">
                          <a:solidFill>
                            <a:schemeClr val="dk2"/>
                          </a:solidFill>
                          <a:latin typeface="Source Sans Pro"/>
                          <a:ea typeface="Source Sans Pro"/>
                          <a:cs typeface="Source Sans Pro"/>
                          <a:sym typeface="Source Sans Pro"/>
                        </a:rPr>
                        <a:t>Challenges</a:t>
                      </a:r>
                      <a:endParaRPr b="1" sz="1200">
                        <a:solidFill>
                          <a:schemeClr val="dk2"/>
                        </a:solidFill>
                        <a:latin typeface="Source Sans Pro"/>
                        <a:ea typeface="Source Sans Pro"/>
                        <a:cs typeface="Source Sans Pro"/>
                        <a:sym typeface="Source Sans Pro"/>
                      </a:endParaRPr>
                    </a:p>
                  </a:txBody>
                  <a:tcPr marT="91425" marB="91425" marR="91425" marL="91425">
                    <a:solidFill>
                      <a:srgbClr val="EFEFEF"/>
                    </a:solidFill>
                  </a:tcPr>
                </a:tc>
                <a:tc>
                  <a:txBody>
                    <a:bodyPr/>
                    <a:lstStyle/>
                    <a:p>
                      <a:pPr indent="0" lvl="0" marL="0" rtl="0" algn="l">
                        <a:spcBef>
                          <a:spcPts val="0"/>
                        </a:spcBef>
                        <a:spcAft>
                          <a:spcPts val="0"/>
                        </a:spcAft>
                        <a:buNone/>
                      </a:pPr>
                      <a:r>
                        <a:rPr b="1" lang="en" sz="1200">
                          <a:solidFill>
                            <a:schemeClr val="dk2"/>
                          </a:solidFill>
                          <a:latin typeface="Source Sans Pro"/>
                          <a:ea typeface="Source Sans Pro"/>
                          <a:cs typeface="Source Sans Pro"/>
                          <a:sym typeface="Source Sans Pro"/>
                        </a:rPr>
                        <a:t>Potential solutions</a:t>
                      </a:r>
                      <a:endParaRPr b="1" sz="1200">
                        <a:solidFill>
                          <a:schemeClr val="dk2"/>
                        </a:solidFill>
                        <a:latin typeface="Source Sans Pro"/>
                        <a:ea typeface="Source Sans Pro"/>
                        <a:cs typeface="Source Sans Pro"/>
                        <a:sym typeface="Source Sans Pro"/>
                      </a:endParaRPr>
                    </a:p>
                  </a:txBody>
                  <a:tcPr marT="91425" marB="91425" marR="91425" marL="91425">
                    <a:solidFill>
                      <a:srgbClr val="EFEFEF"/>
                    </a:solidFill>
                  </a:tcPr>
                </a:tc>
              </a:tr>
              <a:tr h="396200">
                <a:tc>
                  <a:txBody>
                    <a:bodyPr/>
                    <a:lstStyle/>
                    <a:p>
                      <a:pPr indent="0" lvl="0" marL="0" rtl="0" algn="l">
                        <a:lnSpc>
                          <a:spcPct val="115000"/>
                        </a:lnSpc>
                        <a:spcBef>
                          <a:spcPts val="700"/>
                        </a:spcBef>
                        <a:spcAft>
                          <a:spcPts val="0"/>
                        </a:spcAft>
                        <a:buClr>
                          <a:schemeClr val="dk1"/>
                        </a:buClr>
                        <a:buSzPts val="1100"/>
                        <a:buFont typeface="Arial"/>
                        <a:buNone/>
                      </a:pPr>
                      <a:r>
                        <a:rPr b="1" lang="en" sz="1000">
                          <a:solidFill>
                            <a:schemeClr val="dk2"/>
                          </a:solidFill>
                          <a:latin typeface="Source Sans Pro"/>
                          <a:ea typeface="Source Sans Pro"/>
                          <a:cs typeface="Source Sans Pro"/>
                          <a:sym typeface="Source Sans Pro"/>
                        </a:rPr>
                        <a:t>Artifacts from PCR amplification</a:t>
                      </a:r>
                      <a:endParaRPr b="1" sz="1000">
                        <a:solidFill>
                          <a:schemeClr val="dk2"/>
                        </a:solidFill>
                        <a:latin typeface="Source Sans Pro"/>
                        <a:ea typeface="Source Sans Pro"/>
                        <a:cs typeface="Source Sans Pro"/>
                        <a:sym typeface="Source Sans Pro"/>
                      </a:endParaRPr>
                    </a:p>
                  </a:txBody>
                  <a:tcPr marT="91425" marB="91425" marR="91425" marL="91425">
                    <a:solidFill>
                      <a:srgbClr val="EFEFEF"/>
                    </a:solidFill>
                  </a:tcPr>
                </a:tc>
                <a:tc>
                  <a:txBody>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Mark or even remove duplications before calling. Increase DNA </a:t>
                      </a:r>
                      <a:r>
                        <a:rPr lang="en" sz="1000">
                          <a:solidFill>
                            <a:schemeClr val="dk2"/>
                          </a:solidFill>
                          <a:latin typeface="Source Sans Pro"/>
                          <a:ea typeface="Source Sans Pro"/>
                          <a:cs typeface="Source Sans Pro"/>
                          <a:sym typeface="Source Sans Pro"/>
                        </a:rPr>
                        <a:t>sequencing</a:t>
                      </a:r>
                      <a:r>
                        <a:rPr lang="en" sz="1000">
                          <a:solidFill>
                            <a:schemeClr val="dk2"/>
                          </a:solidFill>
                          <a:latin typeface="Source Sans Pro"/>
                          <a:ea typeface="Source Sans Pro"/>
                          <a:cs typeface="Source Sans Pro"/>
                          <a:sym typeface="Source Sans Pro"/>
                        </a:rPr>
                        <a:t> library </a:t>
                      </a:r>
                      <a:r>
                        <a:rPr lang="en" sz="1000">
                          <a:solidFill>
                            <a:schemeClr val="dk2"/>
                          </a:solidFill>
                          <a:latin typeface="Source Sans Pro"/>
                          <a:ea typeface="Source Sans Pro"/>
                          <a:cs typeface="Source Sans Pro"/>
                          <a:sym typeface="Source Sans Pro"/>
                        </a:rPr>
                        <a:t>complexity. Utilize UMIs</a:t>
                      </a:r>
                      <a:endParaRPr sz="1000">
                        <a:solidFill>
                          <a:schemeClr val="dk2"/>
                        </a:solidFill>
                        <a:latin typeface="Source Sans Pro"/>
                        <a:ea typeface="Source Sans Pro"/>
                        <a:cs typeface="Source Sans Pro"/>
                        <a:sym typeface="Source Sans Pro"/>
                      </a:endParaRPr>
                    </a:p>
                  </a:txBody>
                  <a:tcPr marT="91425" marB="91425" marR="91425" marL="91425"/>
                </a:tc>
              </a:tr>
              <a:tr h="381000">
                <a:tc>
                  <a:txBody>
                    <a:bodyPr/>
                    <a:lstStyle/>
                    <a:p>
                      <a:pPr indent="0" lvl="0" marL="0" rtl="0" algn="l">
                        <a:lnSpc>
                          <a:spcPct val="115000"/>
                        </a:lnSpc>
                        <a:spcBef>
                          <a:spcPts val="700"/>
                        </a:spcBef>
                        <a:spcAft>
                          <a:spcPts val="0"/>
                        </a:spcAft>
                        <a:buClr>
                          <a:schemeClr val="dk1"/>
                        </a:buClr>
                        <a:buSzPts val="1100"/>
                        <a:buFont typeface="Arial"/>
                        <a:buNone/>
                      </a:pPr>
                      <a:r>
                        <a:rPr b="1" lang="en" sz="1000">
                          <a:solidFill>
                            <a:schemeClr val="dk2"/>
                          </a:solidFill>
                          <a:latin typeface="Source Sans Pro"/>
                          <a:ea typeface="Source Sans Pro"/>
                          <a:cs typeface="Source Sans Pro"/>
                          <a:sym typeface="Source Sans Pro"/>
                        </a:rPr>
                        <a:t>Machine sequencing errors</a:t>
                      </a:r>
                      <a:endParaRPr b="1" sz="1000">
                        <a:solidFill>
                          <a:schemeClr val="dk2"/>
                        </a:solidFill>
                        <a:latin typeface="Source Sans Pro"/>
                        <a:ea typeface="Source Sans Pro"/>
                        <a:cs typeface="Source Sans Pro"/>
                        <a:sym typeface="Source Sans Pro"/>
                      </a:endParaRPr>
                    </a:p>
                  </a:txBody>
                  <a:tcPr marT="91425" marB="91425" marR="91425" marL="91425">
                    <a:solidFill>
                      <a:srgbClr val="EFEFEF"/>
                    </a:solidFill>
                  </a:tcPr>
                </a:tc>
                <a:tc>
                  <a:txBody>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Use strict variant hard filtering. </a:t>
                      </a:r>
                      <a:endParaRPr sz="1000">
                        <a:solidFill>
                          <a:schemeClr val="dk2"/>
                        </a:solidFill>
                        <a:latin typeface="Source Sans Pro"/>
                        <a:ea typeface="Source Sans Pro"/>
                        <a:cs typeface="Source Sans Pro"/>
                        <a:sym typeface="Source Sans Pro"/>
                      </a:endParaRPr>
                    </a:p>
                  </a:txBody>
                  <a:tcPr marT="91425" marB="91425" marR="91425" marL="91425"/>
                </a:tc>
              </a:tr>
              <a:tr h="381000">
                <a:tc>
                  <a:txBody>
                    <a:bodyPr/>
                    <a:lstStyle/>
                    <a:p>
                      <a:pPr indent="0" lvl="0" marL="0" rtl="0" algn="l">
                        <a:lnSpc>
                          <a:spcPct val="115000"/>
                        </a:lnSpc>
                        <a:spcBef>
                          <a:spcPts val="700"/>
                        </a:spcBef>
                        <a:spcAft>
                          <a:spcPts val="0"/>
                        </a:spcAft>
                        <a:buClr>
                          <a:schemeClr val="dk1"/>
                        </a:buClr>
                        <a:buSzPts val="1100"/>
                        <a:buFont typeface="Arial"/>
                        <a:buNone/>
                      </a:pPr>
                      <a:r>
                        <a:rPr b="1" lang="en" sz="1000">
                          <a:solidFill>
                            <a:schemeClr val="dk2"/>
                          </a:solidFill>
                          <a:latin typeface="Source Sans Pro"/>
                          <a:ea typeface="Source Sans Pro"/>
                          <a:cs typeface="Source Sans Pro"/>
                          <a:sym typeface="Source Sans Pro"/>
                        </a:rPr>
                        <a:t>Incorrect local alignment of reads</a:t>
                      </a:r>
                      <a:endParaRPr b="1" sz="1000">
                        <a:solidFill>
                          <a:schemeClr val="dk2"/>
                        </a:solidFill>
                        <a:latin typeface="Source Sans Pro"/>
                        <a:ea typeface="Source Sans Pro"/>
                        <a:cs typeface="Source Sans Pro"/>
                        <a:sym typeface="Source Sans Pro"/>
                      </a:endParaRPr>
                    </a:p>
                  </a:txBody>
                  <a:tcPr marT="91425" marB="91425" marR="91425" marL="91425">
                    <a:solidFill>
                      <a:srgbClr val="EFEFEF"/>
                    </a:solidFill>
                  </a:tcPr>
                </a:tc>
                <a:tc>
                  <a:txBody>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Perform</a:t>
                      </a:r>
                      <a:r>
                        <a:rPr lang="en" sz="1000">
                          <a:solidFill>
                            <a:schemeClr val="dk2"/>
                          </a:solidFill>
                          <a:latin typeface="Source Sans Pro"/>
                          <a:ea typeface="Source Sans Pro"/>
                          <a:cs typeface="Source Sans Pro"/>
                          <a:sym typeface="Source Sans Pro"/>
                        </a:rPr>
                        <a:t> indel </a:t>
                      </a:r>
                      <a:r>
                        <a:rPr lang="en" sz="1000">
                          <a:solidFill>
                            <a:schemeClr val="dk2"/>
                          </a:solidFill>
                          <a:latin typeface="Source Sans Pro"/>
                          <a:ea typeface="Source Sans Pro"/>
                          <a:cs typeface="Source Sans Pro"/>
                          <a:sym typeface="Source Sans Pro"/>
                        </a:rPr>
                        <a:t>realignment before calling. </a:t>
                      </a:r>
                      <a:endParaRPr sz="1000">
                        <a:solidFill>
                          <a:schemeClr val="dk2"/>
                        </a:solidFill>
                        <a:latin typeface="Source Sans Pro"/>
                        <a:ea typeface="Source Sans Pro"/>
                        <a:cs typeface="Source Sans Pro"/>
                        <a:sym typeface="Source Sans Pro"/>
                      </a:endParaRPr>
                    </a:p>
                  </a:txBody>
                  <a:tcPr marT="91425" marB="91425" marR="91425" marL="91425"/>
                </a:tc>
              </a:tr>
              <a:tr h="381000">
                <a:tc>
                  <a:txBody>
                    <a:bodyPr/>
                    <a:lstStyle/>
                    <a:p>
                      <a:pPr indent="0" lvl="0" marL="0" rtl="0" algn="l">
                        <a:lnSpc>
                          <a:spcPct val="115000"/>
                        </a:lnSpc>
                        <a:spcBef>
                          <a:spcPts val="700"/>
                        </a:spcBef>
                        <a:spcAft>
                          <a:spcPts val="0"/>
                        </a:spcAft>
                        <a:buClr>
                          <a:schemeClr val="dk1"/>
                        </a:buClr>
                        <a:buSzPts val="1100"/>
                        <a:buFont typeface="Arial"/>
                        <a:buNone/>
                      </a:pPr>
                      <a:r>
                        <a:rPr b="1" lang="en" sz="1000">
                          <a:solidFill>
                            <a:schemeClr val="dk2"/>
                          </a:solidFill>
                          <a:latin typeface="Source Sans Pro"/>
                          <a:ea typeface="Source Sans Pro"/>
                          <a:cs typeface="Source Sans Pro"/>
                          <a:sym typeface="Source Sans Pro"/>
                        </a:rPr>
                        <a:t>Tumor heterogeneity</a:t>
                      </a:r>
                      <a:r>
                        <a:rPr b="1" lang="en" sz="1000">
                          <a:solidFill>
                            <a:schemeClr val="dk2"/>
                          </a:solidFill>
                          <a:latin typeface="Source Sans Pro"/>
                          <a:ea typeface="Source Sans Pro"/>
                          <a:cs typeface="Source Sans Pro"/>
                          <a:sym typeface="Source Sans Pro"/>
                        </a:rPr>
                        <a:t>/Low tumor purity</a:t>
                      </a:r>
                      <a:endParaRPr b="1" sz="1000">
                        <a:solidFill>
                          <a:schemeClr val="dk2"/>
                        </a:solidFill>
                        <a:latin typeface="Source Sans Pro"/>
                        <a:ea typeface="Source Sans Pro"/>
                        <a:cs typeface="Source Sans Pro"/>
                        <a:sym typeface="Source Sans Pro"/>
                      </a:endParaRPr>
                    </a:p>
                  </a:txBody>
                  <a:tcPr marT="91425" marB="91425" marR="91425" marL="91425">
                    <a:solidFill>
                      <a:srgbClr val="EFEFEF"/>
                    </a:solidFill>
                  </a:tcPr>
                </a:tc>
                <a:tc>
                  <a:txBody>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Increase </a:t>
                      </a:r>
                      <a:r>
                        <a:rPr lang="en" sz="1000">
                          <a:solidFill>
                            <a:schemeClr val="dk2"/>
                          </a:solidFill>
                          <a:latin typeface="Source Sans Pro"/>
                          <a:ea typeface="Source Sans Pro"/>
                          <a:cs typeface="Source Sans Pro"/>
                          <a:sym typeface="Source Sans Pro"/>
                        </a:rPr>
                        <a:t>sequencing</a:t>
                      </a:r>
                      <a:r>
                        <a:rPr lang="en" sz="1000">
                          <a:solidFill>
                            <a:schemeClr val="dk2"/>
                          </a:solidFill>
                          <a:latin typeface="Source Sans Pro"/>
                          <a:ea typeface="Source Sans Pro"/>
                          <a:cs typeface="Source Sans Pro"/>
                          <a:sym typeface="Source Sans Pro"/>
                        </a:rPr>
                        <a:t> depth or manually call variants, which allows detection of low VAF variants. </a:t>
                      </a:r>
                      <a:endParaRPr sz="1000">
                        <a:solidFill>
                          <a:schemeClr val="dk2"/>
                        </a:solidFill>
                        <a:latin typeface="Source Sans Pro"/>
                        <a:ea typeface="Source Sans Pro"/>
                        <a:cs typeface="Source Sans Pro"/>
                        <a:sym typeface="Source Sans Pro"/>
                      </a:endParaRPr>
                    </a:p>
                  </a:txBody>
                  <a:tcPr marT="91425" marB="91425" marR="91425" marL="91425"/>
                </a:tc>
              </a:tr>
              <a:tr h="408300">
                <a:tc>
                  <a:txBody>
                    <a:bodyPr/>
                    <a:lstStyle/>
                    <a:p>
                      <a:pPr indent="0" lvl="0" marL="0" rtl="0" algn="l">
                        <a:lnSpc>
                          <a:spcPct val="115000"/>
                        </a:lnSpc>
                        <a:spcBef>
                          <a:spcPts val="700"/>
                        </a:spcBef>
                        <a:spcAft>
                          <a:spcPts val="0"/>
                        </a:spcAft>
                        <a:buClr>
                          <a:schemeClr val="dk1"/>
                        </a:buClr>
                        <a:buSzPts val="1100"/>
                        <a:buFont typeface="Arial"/>
                        <a:buNone/>
                      </a:pPr>
                      <a:r>
                        <a:rPr b="1" lang="en" sz="1000">
                          <a:solidFill>
                            <a:schemeClr val="dk2"/>
                          </a:solidFill>
                          <a:latin typeface="Source Sans Pro"/>
                          <a:ea typeface="Source Sans Pro"/>
                          <a:cs typeface="Source Sans Pro"/>
                          <a:sym typeface="Source Sans Pro"/>
                        </a:rPr>
                        <a:t>Sequencing depth and read length, DNA library complexity and Insert size</a:t>
                      </a:r>
                      <a:endParaRPr b="1" sz="1000">
                        <a:solidFill>
                          <a:schemeClr val="dk2"/>
                        </a:solidFill>
                        <a:latin typeface="Source Sans Pro"/>
                        <a:ea typeface="Source Sans Pro"/>
                        <a:cs typeface="Source Sans Pro"/>
                        <a:sym typeface="Source Sans Pro"/>
                      </a:endParaRPr>
                    </a:p>
                  </a:txBody>
                  <a:tcPr marT="91425" marB="91425" marR="91425" marL="91425">
                    <a:solidFill>
                      <a:srgbClr val="EFEFEF"/>
                    </a:solidFill>
                  </a:tcPr>
                </a:tc>
                <a:tc>
                  <a:txBody>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Refer to </a:t>
                      </a:r>
                      <a:r>
                        <a:rPr lang="en" sz="1000">
                          <a:solidFill>
                            <a:schemeClr val="dk2"/>
                          </a:solidFill>
                          <a:latin typeface="Source Sans Pro"/>
                          <a:ea typeface="Source Sans Pro"/>
                          <a:cs typeface="Source Sans Pro"/>
                          <a:sym typeface="Source Sans Pro"/>
                        </a:rPr>
                        <a:t>Session 3</a:t>
                      </a:r>
                      <a:r>
                        <a:rPr lang="en" sz="1000">
                          <a:solidFill>
                            <a:schemeClr val="dk2"/>
                          </a:solidFill>
                          <a:latin typeface="Source Sans Pro"/>
                          <a:ea typeface="Source Sans Pro"/>
                          <a:cs typeface="Source Sans Pro"/>
                          <a:sym typeface="Source Sans Pro"/>
                        </a:rPr>
                        <a:t> material for solutions.</a:t>
                      </a:r>
                      <a:endParaRPr sz="1000">
                        <a:solidFill>
                          <a:schemeClr val="dk2"/>
                        </a:solidFill>
                        <a:latin typeface="Source Sans Pro"/>
                        <a:ea typeface="Source Sans Pro"/>
                        <a:cs typeface="Source Sans Pro"/>
                        <a:sym typeface="Source Sans Pro"/>
                      </a:endParaRPr>
                    </a:p>
                  </a:txBody>
                  <a:tcPr marT="91425" marB="91425" marR="91425" marL="91425"/>
                </a:tc>
              </a:tr>
              <a:tr h="380650">
                <a:tc>
                  <a:txBody>
                    <a:bodyPr/>
                    <a:lstStyle/>
                    <a:p>
                      <a:pPr indent="0" lvl="0" marL="0" rtl="0" algn="l">
                        <a:lnSpc>
                          <a:spcPct val="115000"/>
                        </a:lnSpc>
                        <a:spcBef>
                          <a:spcPts val="700"/>
                        </a:spcBef>
                        <a:spcAft>
                          <a:spcPts val="0"/>
                        </a:spcAft>
                        <a:buClr>
                          <a:schemeClr val="dk1"/>
                        </a:buClr>
                        <a:buSzPts val="1100"/>
                        <a:buFont typeface="Arial"/>
                        <a:buNone/>
                      </a:pPr>
                      <a:r>
                        <a:rPr b="1" lang="en" sz="1000">
                          <a:solidFill>
                            <a:schemeClr val="dk2"/>
                          </a:solidFill>
                          <a:latin typeface="Source Sans Pro"/>
                          <a:ea typeface="Source Sans Pro"/>
                          <a:cs typeface="Source Sans Pro"/>
                          <a:sym typeface="Source Sans Pro"/>
                        </a:rPr>
                        <a:t>Tumor-normal cross-contamination</a:t>
                      </a:r>
                      <a:endParaRPr b="1" sz="1000">
                        <a:solidFill>
                          <a:schemeClr val="dk2"/>
                        </a:solidFill>
                        <a:latin typeface="Source Sans Pro"/>
                        <a:ea typeface="Source Sans Pro"/>
                        <a:cs typeface="Source Sans Pro"/>
                        <a:sym typeface="Source Sans Pro"/>
                      </a:endParaRPr>
                    </a:p>
                  </a:txBody>
                  <a:tcPr marT="91425" marB="91425" marR="91425" marL="91425">
                    <a:solidFill>
                      <a:srgbClr val="EFEFEF"/>
                    </a:solidFill>
                  </a:tcPr>
                </a:tc>
                <a:tc>
                  <a:txBody>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Perform</a:t>
                      </a:r>
                      <a:r>
                        <a:rPr lang="en" sz="1000">
                          <a:solidFill>
                            <a:schemeClr val="dk2"/>
                          </a:solidFill>
                          <a:latin typeface="Source Sans Pro"/>
                          <a:ea typeface="Source Sans Pro"/>
                          <a:cs typeface="Source Sans Pro"/>
                          <a:sym typeface="Source Sans Pro"/>
                        </a:rPr>
                        <a:t> strict BAM-level data QC. Particularly check for any copy number alterations in normal tissue. </a:t>
                      </a:r>
                      <a:endParaRPr sz="1000">
                        <a:solidFill>
                          <a:schemeClr val="dk2"/>
                        </a:solidFill>
                        <a:latin typeface="Source Sans Pro"/>
                        <a:ea typeface="Source Sans Pro"/>
                        <a:cs typeface="Source Sans Pro"/>
                        <a:sym typeface="Source Sans Pro"/>
                      </a:endParaRPr>
                    </a:p>
                  </a:txBody>
                  <a:tcPr marT="91425" marB="91425" marR="91425" marL="91425"/>
                </a:tc>
              </a:tr>
              <a:tr h="377200">
                <a:tc>
                  <a:txBody>
                    <a:bodyPr/>
                    <a:lstStyle/>
                    <a:p>
                      <a:pPr indent="0" lvl="0" marL="0" rtl="0" algn="l">
                        <a:lnSpc>
                          <a:spcPct val="115000"/>
                        </a:lnSpc>
                        <a:spcBef>
                          <a:spcPts val="700"/>
                        </a:spcBef>
                        <a:spcAft>
                          <a:spcPts val="0"/>
                        </a:spcAft>
                        <a:buClr>
                          <a:schemeClr val="dk1"/>
                        </a:buClr>
                        <a:buSzPts val="1100"/>
                        <a:buFont typeface="Arial"/>
                        <a:buNone/>
                      </a:pPr>
                      <a:r>
                        <a:rPr b="1" lang="en" sz="1000">
                          <a:solidFill>
                            <a:schemeClr val="dk2"/>
                          </a:solidFill>
                          <a:latin typeface="Source Sans Pro"/>
                          <a:ea typeface="Source Sans Pro"/>
                          <a:cs typeface="Source Sans Pro"/>
                          <a:sym typeface="Source Sans Pro"/>
                        </a:rPr>
                        <a:t>Artifacts related to the source materials (FFPEs or alcohol fixed tissue)</a:t>
                      </a:r>
                      <a:endParaRPr b="1" sz="1000">
                        <a:solidFill>
                          <a:schemeClr val="dk2"/>
                        </a:solidFill>
                        <a:latin typeface="Source Sans Pro"/>
                        <a:ea typeface="Source Sans Pro"/>
                        <a:cs typeface="Source Sans Pro"/>
                        <a:sym typeface="Source Sans Pro"/>
                      </a:endParaRPr>
                    </a:p>
                  </a:txBody>
                  <a:tcPr marT="91425" marB="91425" marR="91425" marL="91425">
                    <a:solidFill>
                      <a:srgbClr val="EFEFEF"/>
                    </a:solidFill>
                  </a:tcPr>
                </a:tc>
                <a:tc>
                  <a:txBody>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Use strict </a:t>
                      </a:r>
                      <a:r>
                        <a:rPr lang="en" sz="1000">
                          <a:solidFill>
                            <a:schemeClr val="dk2"/>
                          </a:solidFill>
                          <a:latin typeface="Source Sans Pro"/>
                          <a:ea typeface="Source Sans Pro"/>
                          <a:cs typeface="Source Sans Pro"/>
                          <a:sym typeface="Source Sans Pro"/>
                        </a:rPr>
                        <a:t>variant</a:t>
                      </a:r>
                      <a:r>
                        <a:rPr lang="en" sz="1000">
                          <a:solidFill>
                            <a:schemeClr val="dk2"/>
                          </a:solidFill>
                          <a:latin typeface="Source Sans Pro"/>
                          <a:ea typeface="Source Sans Pro"/>
                          <a:cs typeface="Source Sans Pro"/>
                          <a:sym typeface="Source Sans Pro"/>
                        </a:rPr>
                        <a:t> filtering and carefully check the VAF, mutational </a:t>
                      </a:r>
                      <a:r>
                        <a:rPr lang="en" sz="1000">
                          <a:solidFill>
                            <a:schemeClr val="dk2"/>
                          </a:solidFill>
                          <a:latin typeface="Source Sans Pro"/>
                          <a:ea typeface="Source Sans Pro"/>
                          <a:cs typeface="Source Sans Pro"/>
                          <a:sym typeface="Source Sans Pro"/>
                        </a:rPr>
                        <a:t>patterns, or known mutations</a:t>
                      </a:r>
                      <a:r>
                        <a:rPr lang="en" sz="1000">
                          <a:solidFill>
                            <a:schemeClr val="dk2"/>
                          </a:solidFill>
                          <a:latin typeface="Source Sans Pro"/>
                          <a:ea typeface="Source Sans Pro"/>
                          <a:cs typeface="Source Sans Pro"/>
                          <a:sym typeface="Source Sans Pro"/>
                        </a:rPr>
                        <a:t> after variant calling. </a:t>
                      </a:r>
                      <a:r>
                        <a:rPr lang="en" sz="1000">
                          <a:solidFill>
                            <a:schemeClr val="dk2"/>
                          </a:solidFill>
                          <a:latin typeface="Source Sans Pro"/>
                          <a:ea typeface="Source Sans Pro"/>
                          <a:cs typeface="Source Sans Pro"/>
                          <a:sym typeface="Source Sans Pro"/>
                        </a:rPr>
                        <a:t>Mutational signature analysis</a:t>
                      </a:r>
                      <a:r>
                        <a:rPr lang="en" sz="1000">
                          <a:solidFill>
                            <a:schemeClr val="dk2"/>
                          </a:solidFill>
                          <a:latin typeface="Source Sans Pro"/>
                          <a:ea typeface="Source Sans Pro"/>
                          <a:cs typeface="Source Sans Pro"/>
                          <a:sym typeface="Source Sans Pro"/>
                        </a:rPr>
                        <a:t> can be used to remove artifacts (e.g. </a:t>
                      </a:r>
                      <a:r>
                        <a:rPr lang="en" sz="1000" u="sng">
                          <a:solidFill>
                            <a:schemeClr val="hlink"/>
                          </a:solidFill>
                          <a:latin typeface="Source Sans Pro"/>
                          <a:ea typeface="Source Sans Pro"/>
                          <a:cs typeface="Source Sans Pro"/>
                          <a:sym typeface="Source Sans Pro"/>
                          <a:hlinkClick r:id="rId3"/>
                        </a:rPr>
                        <a:t>FFPESig</a:t>
                      </a:r>
                      <a:r>
                        <a:rPr lang="en" sz="1000">
                          <a:solidFill>
                            <a:schemeClr val="dk2"/>
                          </a:solidFill>
                          <a:latin typeface="Source Sans Pro"/>
                          <a:ea typeface="Source Sans Pro"/>
                          <a:cs typeface="Source Sans Pro"/>
                          <a:sym typeface="Source Sans Pro"/>
                        </a:rPr>
                        <a:t>). </a:t>
                      </a:r>
                      <a:endParaRPr sz="1000">
                        <a:solidFill>
                          <a:schemeClr val="dk2"/>
                        </a:solidFill>
                        <a:latin typeface="Source Sans Pro"/>
                        <a:ea typeface="Source Sans Pro"/>
                        <a:cs typeface="Source Sans Pro"/>
                        <a:sym typeface="Source Sans Pro"/>
                      </a:endParaRPr>
                    </a:p>
                  </a:txBody>
                  <a:tcPr marT="91425" marB="91425" marR="91425" marL="91425"/>
                </a:tc>
              </a:tr>
              <a:tr h="548275">
                <a:tc>
                  <a:txBody>
                    <a:bodyPr/>
                    <a:lstStyle/>
                    <a:p>
                      <a:pPr indent="0" lvl="0" marL="0" rtl="0" algn="l">
                        <a:lnSpc>
                          <a:spcPct val="115000"/>
                        </a:lnSpc>
                        <a:spcBef>
                          <a:spcPts val="700"/>
                        </a:spcBef>
                        <a:spcAft>
                          <a:spcPts val="0"/>
                        </a:spcAft>
                        <a:buNone/>
                      </a:pPr>
                      <a:r>
                        <a:rPr b="1" lang="en" sz="1000">
                          <a:solidFill>
                            <a:schemeClr val="dk2"/>
                          </a:solidFill>
                          <a:latin typeface="Source Sans Pro"/>
                          <a:ea typeface="Source Sans Pro"/>
                          <a:cs typeface="Source Sans Pro"/>
                          <a:sym typeface="Source Sans Pro"/>
                        </a:rPr>
                        <a:t>Complicated genome regions (long repeat region, GC/AT-rich regions, centromere etc.)</a:t>
                      </a:r>
                      <a:endParaRPr b="1" sz="1000">
                        <a:solidFill>
                          <a:schemeClr val="dk2"/>
                        </a:solidFill>
                        <a:latin typeface="Source Sans Pro"/>
                        <a:ea typeface="Source Sans Pro"/>
                        <a:cs typeface="Source Sans Pro"/>
                        <a:sym typeface="Source Sans Pro"/>
                      </a:endParaRPr>
                    </a:p>
                  </a:txBody>
                  <a:tcPr marT="91425" marB="91425" marR="91425" marL="91425">
                    <a:solidFill>
                      <a:srgbClr val="EFEFEF"/>
                    </a:solidFill>
                  </a:tcPr>
                </a:tc>
                <a:tc>
                  <a:txBody>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Define a blacklist of these regions and try to exclude any variants in this blacklist for downstream analysis.</a:t>
                      </a:r>
                      <a:endParaRPr sz="1000">
                        <a:solidFill>
                          <a:schemeClr val="dk2"/>
                        </a:solidFill>
                        <a:latin typeface="Source Sans Pro"/>
                        <a:ea typeface="Source Sans Pro"/>
                        <a:cs typeface="Source Sans Pro"/>
                        <a:sym typeface="Source Sans Pro"/>
                      </a:endParaRPr>
                    </a:p>
                  </a:txBody>
                  <a:tcPr marT="91425" marB="91425" marR="91425" marL="91425"/>
                </a:tc>
              </a:tr>
            </a:tbl>
          </a:graphicData>
        </a:graphic>
      </p:graphicFrame>
      <p:sp>
        <p:nvSpPr>
          <p:cNvPr id="422" name="Google Shape;422;p53"/>
          <p:cNvSpPr txBox="1"/>
          <p:nvPr/>
        </p:nvSpPr>
        <p:spPr>
          <a:xfrm>
            <a:off x="469975" y="624300"/>
            <a:ext cx="82521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700"/>
              </a:spcBef>
              <a:spcAft>
                <a:spcPts val="0"/>
              </a:spcAft>
              <a:buNone/>
            </a:pPr>
            <a:r>
              <a:rPr lang="en" sz="1600">
                <a:solidFill>
                  <a:schemeClr val="dk2"/>
                </a:solidFill>
                <a:latin typeface="PT Sans Narrow"/>
                <a:ea typeface="PT Sans Narrow"/>
                <a:cs typeface="PT Sans Narrow"/>
                <a:sym typeface="PT Sans Narrow"/>
              </a:rPr>
              <a:t>Not as simple as identifying </a:t>
            </a:r>
            <a:r>
              <a:rPr lang="en" sz="1600">
                <a:solidFill>
                  <a:schemeClr val="dk2"/>
                </a:solidFill>
                <a:latin typeface="PT Sans Narrow"/>
                <a:ea typeface="PT Sans Narrow"/>
                <a:cs typeface="PT Sans Narrow"/>
                <a:sym typeface="PT Sans Narrow"/>
              </a:rPr>
              <a:t>tumor-specific variants</a:t>
            </a:r>
            <a:endParaRPr sz="1600">
              <a:solidFill>
                <a:schemeClr val="dk2"/>
              </a:solidFill>
              <a:latin typeface="PT Sans Narrow"/>
              <a:ea typeface="PT Sans Narrow"/>
              <a:cs typeface="PT Sans Narrow"/>
              <a:sym typeface="PT Sans Narrow"/>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4"/>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latin typeface="PT Sans Narrow"/>
                <a:ea typeface="PT Sans Narrow"/>
                <a:cs typeface="PT Sans Narrow"/>
                <a:sym typeface="PT Sans Narrow"/>
              </a:rPr>
              <a:t>Common somatic mutational analyses</a:t>
            </a:r>
            <a:endParaRPr b="1">
              <a:latin typeface="PT Sans Narrow"/>
              <a:ea typeface="PT Sans Narrow"/>
              <a:cs typeface="PT Sans Narrow"/>
              <a:sym typeface="PT Sans Narrow"/>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5"/>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n" sz="3600">
                <a:latin typeface="PT Sans Narrow"/>
                <a:ea typeface="PT Sans Narrow"/>
                <a:cs typeface="PT Sans Narrow"/>
                <a:sym typeface="PT Sans Narrow"/>
              </a:rPr>
              <a:t>Common somatic analyses (SNVs/Indels)</a:t>
            </a:r>
            <a:endParaRPr b="1" sz="3600">
              <a:latin typeface="PT Sans Narrow"/>
              <a:ea typeface="PT Sans Narrow"/>
              <a:cs typeface="PT Sans Narrow"/>
              <a:sym typeface="PT Sans Narrow"/>
            </a:endParaRPr>
          </a:p>
        </p:txBody>
      </p:sp>
      <p:sp>
        <p:nvSpPr>
          <p:cNvPr id="433" name="Google Shape;433;p55"/>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330200" lvl="0" marL="457200" rtl="0" algn="l">
              <a:lnSpc>
                <a:spcPct val="150000"/>
              </a:lnSpc>
              <a:spcBef>
                <a:spcPts val="800"/>
              </a:spcBef>
              <a:spcAft>
                <a:spcPts val="0"/>
              </a:spcAft>
              <a:buClr>
                <a:schemeClr val="dk2"/>
              </a:buClr>
              <a:buSzPts val="1600"/>
              <a:buFont typeface="Open Sans"/>
              <a:buChar char="●"/>
            </a:pPr>
            <a:r>
              <a:rPr lang="en" sz="1600">
                <a:solidFill>
                  <a:schemeClr val="dk2"/>
                </a:solidFill>
                <a:latin typeface="Open Sans"/>
                <a:ea typeface="Open Sans"/>
                <a:cs typeface="Open Sans"/>
                <a:sym typeface="Open Sans"/>
              </a:rPr>
              <a:t>Ancestry inferred from WGS (not somatic analysis, but very helpful)</a:t>
            </a:r>
            <a:endParaRPr sz="1600">
              <a:solidFill>
                <a:schemeClr val="dk2"/>
              </a:solidFill>
              <a:latin typeface="Open Sans"/>
              <a:ea typeface="Open Sans"/>
              <a:cs typeface="Open Sans"/>
              <a:sym typeface="Open Sans"/>
            </a:endParaRPr>
          </a:p>
          <a:p>
            <a:pPr indent="-330200" lvl="0" marL="457200" rtl="0" algn="l">
              <a:lnSpc>
                <a:spcPct val="150000"/>
              </a:lnSpc>
              <a:spcBef>
                <a:spcPts val="0"/>
              </a:spcBef>
              <a:spcAft>
                <a:spcPts val="0"/>
              </a:spcAft>
              <a:buClr>
                <a:schemeClr val="dk2"/>
              </a:buClr>
              <a:buSzPts val="1600"/>
              <a:buFont typeface="Open Sans"/>
              <a:buChar char="●"/>
            </a:pPr>
            <a:r>
              <a:rPr lang="en" sz="1600">
                <a:solidFill>
                  <a:schemeClr val="dk2"/>
                </a:solidFill>
                <a:latin typeface="Open Sans"/>
                <a:ea typeface="Open Sans"/>
                <a:cs typeface="Open Sans"/>
                <a:sym typeface="Open Sans"/>
              </a:rPr>
              <a:t>Tumor mutational burden (TMB) analysis</a:t>
            </a:r>
            <a:endParaRPr sz="1600">
              <a:solidFill>
                <a:schemeClr val="dk2"/>
              </a:solidFill>
              <a:latin typeface="Open Sans"/>
              <a:ea typeface="Open Sans"/>
              <a:cs typeface="Open Sans"/>
              <a:sym typeface="Open Sans"/>
            </a:endParaRPr>
          </a:p>
          <a:p>
            <a:pPr indent="-330200" lvl="0" marL="457200" rtl="0" algn="l">
              <a:lnSpc>
                <a:spcPct val="150000"/>
              </a:lnSpc>
              <a:spcBef>
                <a:spcPts val="0"/>
              </a:spcBef>
              <a:spcAft>
                <a:spcPts val="0"/>
              </a:spcAft>
              <a:buClr>
                <a:schemeClr val="dk2"/>
              </a:buClr>
              <a:buSzPts val="1600"/>
              <a:buFont typeface="Open Sans"/>
              <a:buChar char="●"/>
            </a:pPr>
            <a:r>
              <a:rPr lang="en" sz="1600">
                <a:solidFill>
                  <a:schemeClr val="dk2"/>
                </a:solidFill>
                <a:latin typeface="Open Sans"/>
                <a:ea typeface="Open Sans"/>
                <a:cs typeface="Open Sans"/>
                <a:sym typeface="Open Sans"/>
              </a:rPr>
              <a:t>Mutational exclusivity analysis</a:t>
            </a:r>
            <a:endParaRPr sz="1600">
              <a:solidFill>
                <a:schemeClr val="dk2"/>
              </a:solidFill>
              <a:latin typeface="Open Sans"/>
              <a:ea typeface="Open Sans"/>
              <a:cs typeface="Open Sans"/>
              <a:sym typeface="Open Sans"/>
            </a:endParaRPr>
          </a:p>
          <a:p>
            <a:pPr indent="-330200" lvl="0" marL="457200" rtl="0" algn="l">
              <a:lnSpc>
                <a:spcPct val="150000"/>
              </a:lnSpc>
              <a:spcBef>
                <a:spcPts val="0"/>
              </a:spcBef>
              <a:spcAft>
                <a:spcPts val="0"/>
              </a:spcAft>
              <a:buClr>
                <a:schemeClr val="dk2"/>
              </a:buClr>
              <a:buSzPts val="1600"/>
              <a:buFont typeface="Open Sans"/>
              <a:buChar char="●"/>
            </a:pPr>
            <a:r>
              <a:rPr lang="en" sz="1600">
                <a:solidFill>
                  <a:schemeClr val="dk2"/>
                </a:solidFill>
                <a:latin typeface="Open Sans"/>
                <a:ea typeface="Open Sans"/>
                <a:cs typeface="Open Sans"/>
                <a:sym typeface="Open Sans"/>
              </a:rPr>
              <a:t>Hotspot mutation analysis</a:t>
            </a:r>
            <a:endParaRPr sz="1600">
              <a:solidFill>
                <a:schemeClr val="dk2"/>
              </a:solidFill>
              <a:latin typeface="Open Sans"/>
              <a:ea typeface="Open Sans"/>
              <a:cs typeface="Open Sans"/>
              <a:sym typeface="Open Sans"/>
            </a:endParaRPr>
          </a:p>
          <a:p>
            <a:pPr indent="-330200" lvl="0" marL="457200" rtl="0" algn="l">
              <a:lnSpc>
                <a:spcPct val="150000"/>
              </a:lnSpc>
              <a:spcBef>
                <a:spcPts val="0"/>
              </a:spcBef>
              <a:spcAft>
                <a:spcPts val="0"/>
              </a:spcAft>
              <a:buClr>
                <a:schemeClr val="dk2"/>
              </a:buClr>
              <a:buSzPts val="1600"/>
              <a:buFont typeface="Open Sans"/>
              <a:buChar char="●"/>
            </a:pPr>
            <a:r>
              <a:rPr lang="en" sz="1600">
                <a:solidFill>
                  <a:schemeClr val="dk2"/>
                </a:solidFill>
                <a:latin typeface="Open Sans"/>
                <a:ea typeface="Open Sans"/>
                <a:cs typeface="Open Sans"/>
                <a:sym typeface="Open Sans"/>
              </a:rPr>
              <a:t>Pathway analysis</a:t>
            </a:r>
            <a:endParaRPr sz="1600">
              <a:solidFill>
                <a:schemeClr val="dk2"/>
              </a:solidFill>
              <a:latin typeface="Open Sans"/>
              <a:ea typeface="Open Sans"/>
              <a:cs typeface="Open Sans"/>
              <a:sym typeface="Open Sans"/>
            </a:endParaRPr>
          </a:p>
          <a:p>
            <a:pPr indent="-330200" lvl="0" marL="457200" rtl="0" algn="l">
              <a:lnSpc>
                <a:spcPct val="150000"/>
              </a:lnSpc>
              <a:spcBef>
                <a:spcPts val="0"/>
              </a:spcBef>
              <a:spcAft>
                <a:spcPts val="0"/>
              </a:spcAft>
              <a:buClr>
                <a:schemeClr val="dk2"/>
              </a:buClr>
              <a:buSzPts val="1600"/>
              <a:buFont typeface="Open Sans"/>
              <a:buChar char="●"/>
            </a:pPr>
            <a:r>
              <a:rPr lang="en" sz="1600">
                <a:solidFill>
                  <a:schemeClr val="dk2"/>
                </a:solidFill>
                <a:latin typeface="Open Sans"/>
                <a:ea typeface="Open Sans"/>
                <a:cs typeface="Open Sans"/>
                <a:sym typeface="Open Sans"/>
              </a:rPr>
              <a:t>Mutational signatures (session 5)</a:t>
            </a:r>
            <a:endParaRPr sz="1600">
              <a:solidFill>
                <a:schemeClr val="dk2"/>
              </a:solidFill>
              <a:latin typeface="Open Sans"/>
              <a:ea typeface="Open Sans"/>
              <a:cs typeface="Open Sans"/>
              <a:sym typeface="Open Sans"/>
            </a:endParaRPr>
          </a:p>
          <a:p>
            <a:pPr indent="-330200" lvl="0" marL="457200" rtl="0" algn="l">
              <a:lnSpc>
                <a:spcPct val="150000"/>
              </a:lnSpc>
              <a:spcBef>
                <a:spcPts val="0"/>
              </a:spcBef>
              <a:spcAft>
                <a:spcPts val="0"/>
              </a:spcAft>
              <a:buClr>
                <a:schemeClr val="dk2"/>
              </a:buClr>
              <a:buSzPts val="1600"/>
              <a:buFont typeface="Open Sans"/>
              <a:buChar char="●"/>
            </a:pPr>
            <a:r>
              <a:rPr lang="en" sz="1600">
                <a:solidFill>
                  <a:schemeClr val="dk2"/>
                </a:solidFill>
                <a:latin typeface="Open Sans"/>
                <a:ea typeface="Open Sans"/>
                <a:cs typeface="Open Sans"/>
                <a:sym typeface="Open Sans"/>
              </a:rPr>
              <a:t>Cancer driver genes (session 8)</a:t>
            </a:r>
            <a:endParaRPr sz="1600">
              <a:solidFill>
                <a:schemeClr val="dk2"/>
              </a:solidFill>
              <a:latin typeface="Open Sans"/>
              <a:ea typeface="Open Sans"/>
              <a:cs typeface="Open Sans"/>
              <a:sym typeface="Open Sans"/>
            </a:endParaRPr>
          </a:p>
          <a:p>
            <a:pPr indent="-330200" lvl="0" marL="457200" rtl="0" algn="l">
              <a:lnSpc>
                <a:spcPct val="150000"/>
              </a:lnSpc>
              <a:spcBef>
                <a:spcPts val="0"/>
              </a:spcBef>
              <a:spcAft>
                <a:spcPts val="0"/>
              </a:spcAft>
              <a:buClr>
                <a:schemeClr val="dk2"/>
              </a:buClr>
              <a:buSzPts val="1600"/>
              <a:buFont typeface="Open Sans"/>
              <a:buChar char="●"/>
            </a:pPr>
            <a:r>
              <a:rPr lang="en" sz="1600">
                <a:solidFill>
                  <a:schemeClr val="dk2"/>
                </a:solidFill>
                <a:latin typeface="Open Sans"/>
                <a:ea typeface="Open Sans"/>
                <a:cs typeface="Open Sans"/>
                <a:sym typeface="Open Sans"/>
              </a:rPr>
              <a:t>Mutation clonality analysis (session 9)</a:t>
            </a:r>
            <a:endParaRPr sz="1600">
              <a:solidFill>
                <a:schemeClr val="dk2"/>
              </a:solidFill>
              <a:latin typeface="Open Sans"/>
              <a:ea typeface="Open Sans"/>
              <a:cs typeface="Open Sans"/>
              <a:sym typeface="Open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6"/>
          <p:cNvSpPr txBox="1"/>
          <p:nvPr>
            <p:ph type="title"/>
          </p:nvPr>
        </p:nvSpPr>
        <p:spPr>
          <a:xfrm>
            <a:off x="628650" y="16349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n" sz="3600">
                <a:latin typeface="PT Sans Narrow"/>
                <a:ea typeface="PT Sans Narrow"/>
                <a:cs typeface="PT Sans Narrow"/>
                <a:sym typeface="PT Sans Narrow"/>
              </a:rPr>
              <a:t>Ancestry inferred from WGS</a:t>
            </a:r>
            <a:endParaRPr b="1" sz="3600">
              <a:latin typeface="PT Sans Narrow"/>
              <a:ea typeface="PT Sans Narrow"/>
              <a:cs typeface="PT Sans Narrow"/>
              <a:sym typeface="PT Sans Narrow"/>
            </a:endParaRPr>
          </a:p>
        </p:txBody>
      </p:sp>
      <p:pic>
        <p:nvPicPr>
          <p:cNvPr id="439" name="Google Shape;439;p56"/>
          <p:cNvPicPr preferRelativeResize="0"/>
          <p:nvPr/>
        </p:nvPicPr>
        <p:blipFill>
          <a:blip r:embed="rId3">
            <a:alphaModFix/>
          </a:blip>
          <a:stretch>
            <a:fillRect/>
          </a:stretch>
        </p:blipFill>
        <p:spPr>
          <a:xfrm>
            <a:off x="1621975" y="1104744"/>
            <a:ext cx="4299064" cy="3570658"/>
          </a:xfrm>
          <a:prstGeom prst="rect">
            <a:avLst/>
          </a:prstGeom>
          <a:noFill/>
          <a:ln>
            <a:noFill/>
          </a:ln>
        </p:spPr>
      </p:pic>
      <p:sp>
        <p:nvSpPr>
          <p:cNvPr id="440" name="Google Shape;440;p56"/>
          <p:cNvSpPr txBox="1"/>
          <p:nvPr/>
        </p:nvSpPr>
        <p:spPr>
          <a:xfrm>
            <a:off x="5796325" y="2624350"/>
            <a:ext cx="3094500" cy="923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800"/>
              </a:spcBef>
              <a:spcAft>
                <a:spcPts val="1200"/>
              </a:spcAft>
              <a:buNone/>
            </a:pPr>
            <a:r>
              <a:rPr lang="en" sz="1200">
                <a:solidFill>
                  <a:schemeClr val="dk2"/>
                </a:solidFill>
                <a:highlight>
                  <a:schemeClr val="lt1"/>
                </a:highlight>
                <a:latin typeface="Open Sans"/>
                <a:ea typeface="Open Sans"/>
                <a:cs typeface="Open Sans"/>
                <a:sym typeface="Open Sans"/>
              </a:rPr>
              <a:t>ADMIXTURE analysis of 232 WGS lung cancer in never smokers (</a:t>
            </a:r>
            <a:r>
              <a:rPr lang="en" sz="1200" u="sng">
                <a:solidFill>
                  <a:schemeClr val="hlink"/>
                </a:solidFill>
                <a:highlight>
                  <a:schemeClr val="lt1"/>
                </a:highlight>
                <a:latin typeface="Open Sans"/>
                <a:ea typeface="Open Sans"/>
                <a:cs typeface="Open Sans"/>
                <a:sym typeface="Open Sans"/>
                <a:hlinkClick r:id="rId4"/>
              </a:rPr>
              <a:t>Zhang et al. 2020, </a:t>
            </a:r>
            <a:r>
              <a:rPr i="1" lang="en" sz="1200" u="sng">
                <a:solidFill>
                  <a:schemeClr val="hlink"/>
                </a:solidFill>
                <a:highlight>
                  <a:schemeClr val="lt1"/>
                </a:highlight>
                <a:latin typeface="Open Sans"/>
                <a:ea typeface="Open Sans"/>
                <a:cs typeface="Open Sans"/>
                <a:sym typeface="Open Sans"/>
                <a:hlinkClick r:id="rId5"/>
              </a:rPr>
              <a:t>Nature Gen</a:t>
            </a:r>
            <a:r>
              <a:rPr lang="en" sz="1200">
                <a:solidFill>
                  <a:schemeClr val="dk2"/>
                </a:solidFill>
                <a:highlight>
                  <a:schemeClr val="lt1"/>
                </a:highlight>
                <a:latin typeface="Open Sans"/>
                <a:ea typeface="Open Sans"/>
                <a:cs typeface="Open Sans"/>
                <a:sym typeface="Open Sans"/>
              </a:rPr>
              <a:t>)</a:t>
            </a:r>
            <a:endParaRPr sz="1200">
              <a:solidFill>
                <a:schemeClr val="dk2"/>
              </a:solidFill>
              <a:latin typeface="Open Sans"/>
              <a:ea typeface="Open Sans"/>
              <a:cs typeface="Open Sans"/>
              <a:sym typeface="Open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7"/>
          <p:cNvSpPr txBox="1"/>
          <p:nvPr>
            <p:ph type="title"/>
          </p:nvPr>
        </p:nvSpPr>
        <p:spPr>
          <a:xfrm>
            <a:off x="591025" y="13659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n" sz="3600">
                <a:latin typeface="PT Sans Narrow"/>
                <a:ea typeface="PT Sans Narrow"/>
                <a:cs typeface="PT Sans Narrow"/>
                <a:sym typeface="PT Sans Narrow"/>
              </a:rPr>
              <a:t>Tumor mutational burden (TMB) analysis</a:t>
            </a:r>
            <a:endParaRPr b="1" sz="3600">
              <a:latin typeface="PT Sans Narrow"/>
              <a:ea typeface="PT Sans Narrow"/>
              <a:cs typeface="PT Sans Narrow"/>
              <a:sym typeface="PT Sans Narrow"/>
            </a:endParaRPr>
          </a:p>
        </p:txBody>
      </p:sp>
      <p:pic>
        <p:nvPicPr>
          <p:cNvPr id="446" name="Google Shape;446;p57"/>
          <p:cNvPicPr preferRelativeResize="0"/>
          <p:nvPr/>
        </p:nvPicPr>
        <p:blipFill>
          <a:blip r:embed="rId3">
            <a:alphaModFix/>
          </a:blip>
          <a:stretch>
            <a:fillRect/>
          </a:stretch>
        </p:blipFill>
        <p:spPr>
          <a:xfrm>
            <a:off x="591025" y="1130794"/>
            <a:ext cx="4529444" cy="3570657"/>
          </a:xfrm>
          <a:prstGeom prst="rect">
            <a:avLst/>
          </a:prstGeom>
          <a:noFill/>
          <a:ln>
            <a:noFill/>
          </a:ln>
        </p:spPr>
      </p:pic>
      <p:sp>
        <p:nvSpPr>
          <p:cNvPr id="447" name="Google Shape;447;p57"/>
          <p:cNvSpPr txBox="1"/>
          <p:nvPr/>
        </p:nvSpPr>
        <p:spPr>
          <a:xfrm>
            <a:off x="5331850" y="1350075"/>
            <a:ext cx="3717300" cy="3632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800"/>
              </a:spcBef>
              <a:spcAft>
                <a:spcPts val="0"/>
              </a:spcAft>
              <a:buClr>
                <a:schemeClr val="dk2"/>
              </a:buClr>
              <a:buSzPts val="1400"/>
              <a:buFont typeface="Open Sans"/>
              <a:buChar char="●"/>
            </a:pPr>
            <a:r>
              <a:rPr lang="en">
                <a:solidFill>
                  <a:schemeClr val="dk2"/>
                </a:solidFill>
                <a:latin typeface="Open Sans"/>
                <a:ea typeface="Open Sans"/>
                <a:cs typeface="Open Sans"/>
                <a:sym typeface="Open Sans"/>
              </a:rPr>
              <a:t>Defined as total number of mutations (usually for short variants) in a cancer genome</a:t>
            </a:r>
            <a:endParaRPr>
              <a:solidFill>
                <a:schemeClr val="dk2"/>
              </a:solidFill>
              <a:latin typeface="Open Sans"/>
              <a:ea typeface="Open Sans"/>
              <a:cs typeface="Open Sans"/>
              <a:sym typeface="Open Sans"/>
            </a:endParaRPr>
          </a:p>
          <a:p>
            <a:pPr indent="-317500" lvl="0" marL="457200" rtl="0" algn="l">
              <a:lnSpc>
                <a:spcPct val="150000"/>
              </a:lnSpc>
              <a:spcBef>
                <a:spcPts val="0"/>
              </a:spcBef>
              <a:spcAft>
                <a:spcPts val="0"/>
              </a:spcAft>
              <a:buClr>
                <a:schemeClr val="dk2"/>
              </a:buClr>
              <a:buSzPts val="1400"/>
              <a:buFont typeface="Open Sans"/>
              <a:buChar char="●"/>
            </a:pPr>
            <a:r>
              <a:rPr lang="en">
                <a:solidFill>
                  <a:schemeClr val="dk2"/>
                </a:solidFill>
                <a:latin typeface="Open Sans"/>
                <a:ea typeface="Open Sans"/>
                <a:cs typeface="Open Sans"/>
                <a:sym typeface="Open Sans"/>
              </a:rPr>
              <a:t>TMB is often </a:t>
            </a:r>
            <a:r>
              <a:rPr lang="en">
                <a:solidFill>
                  <a:schemeClr val="dk2"/>
                </a:solidFill>
                <a:latin typeface="Open Sans"/>
                <a:ea typeface="Open Sans"/>
                <a:cs typeface="Open Sans"/>
                <a:sym typeface="Open Sans"/>
              </a:rPr>
              <a:t>considered</a:t>
            </a:r>
            <a:r>
              <a:rPr lang="en">
                <a:solidFill>
                  <a:schemeClr val="dk2"/>
                </a:solidFill>
                <a:latin typeface="Open Sans"/>
                <a:ea typeface="Open Sans"/>
                <a:cs typeface="Open Sans"/>
                <a:sym typeface="Open Sans"/>
              </a:rPr>
              <a:t> a predictor of prognosis</a:t>
            </a:r>
            <a:endParaRPr>
              <a:solidFill>
                <a:schemeClr val="dk2"/>
              </a:solidFill>
              <a:latin typeface="Open Sans"/>
              <a:ea typeface="Open Sans"/>
              <a:cs typeface="Open Sans"/>
              <a:sym typeface="Open Sans"/>
            </a:endParaRPr>
          </a:p>
          <a:p>
            <a:pPr indent="-317500" lvl="1" marL="914400" rtl="0" algn="l">
              <a:lnSpc>
                <a:spcPct val="150000"/>
              </a:lnSpc>
              <a:spcBef>
                <a:spcPts val="0"/>
              </a:spcBef>
              <a:spcAft>
                <a:spcPts val="0"/>
              </a:spcAft>
              <a:buClr>
                <a:schemeClr val="dk2"/>
              </a:buClr>
              <a:buSzPts val="1400"/>
              <a:buFont typeface="Open Sans"/>
              <a:buChar char="○"/>
            </a:pPr>
            <a:r>
              <a:rPr lang="en">
                <a:solidFill>
                  <a:schemeClr val="dk2"/>
                </a:solidFill>
                <a:latin typeface="Open Sans"/>
                <a:ea typeface="Open Sans"/>
                <a:cs typeface="Open Sans"/>
                <a:sym typeface="Open Sans"/>
              </a:rPr>
              <a:t>High TMB is also considered as predictor of immunotherapy response</a:t>
            </a:r>
            <a:endParaRPr>
              <a:solidFill>
                <a:schemeClr val="dk2"/>
              </a:solidFill>
              <a:latin typeface="Open Sans"/>
              <a:ea typeface="Open Sans"/>
              <a:cs typeface="Open Sans"/>
              <a:sym typeface="Open Sans"/>
            </a:endParaRPr>
          </a:p>
          <a:p>
            <a:pPr indent="-317500" lvl="0" marL="457200" rtl="0" algn="l">
              <a:lnSpc>
                <a:spcPct val="150000"/>
              </a:lnSpc>
              <a:spcBef>
                <a:spcPts val="0"/>
              </a:spcBef>
              <a:spcAft>
                <a:spcPts val="0"/>
              </a:spcAft>
              <a:buClr>
                <a:schemeClr val="dk2"/>
              </a:buClr>
              <a:buSzPts val="1400"/>
              <a:buFont typeface="Open Sans"/>
              <a:buChar char="●"/>
            </a:pPr>
            <a:r>
              <a:rPr lang="en">
                <a:solidFill>
                  <a:schemeClr val="dk2"/>
                </a:solidFill>
                <a:latin typeface="Open Sans"/>
                <a:ea typeface="Open Sans"/>
                <a:cs typeface="Open Sans"/>
                <a:sym typeface="Open Sans"/>
              </a:rPr>
              <a:t>Figure shows mutational burden </a:t>
            </a:r>
            <a:r>
              <a:rPr lang="en">
                <a:solidFill>
                  <a:schemeClr val="dk2"/>
                </a:solidFill>
                <a:latin typeface="Open Sans"/>
                <a:ea typeface="Open Sans"/>
                <a:cs typeface="Open Sans"/>
                <a:sym typeface="Open Sans"/>
              </a:rPr>
              <a:t>across</a:t>
            </a:r>
            <a:r>
              <a:rPr lang="en">
                <a:solidFill>
                  <a:schemeClr val="dk2"/>
                </a:solidFill>
                <a:latin typeface="Open Sans"/>
                <a:ea typeface="Open Sans"/>
                <a:cs typeface="Open Sans"/>
                <a:sym typeface="Open Sans"/>
              </a:rPr>
              <a:t> PCAWG tumor types (</a:t>
            </a:r>
            <a:r>
              <a:rPr lang="en" u="sng">
                <a:solidFill>
                  <a:schemeClr val="hlink"/>
                </a:solidFill>
                <a:latin typeface="Open Sans"/>
                <a:ea typeface="Open Sans"/>
                <a:cs typeface="Open Sans"/>
                <a:sym typeface="Open Sans"/>
                <a:hlinkClick r:id="rId4"/>
              </a:rPr>
              <a:t>Alexandrov et al. 2020, </a:t>
            </a:r>
            <a:r>
              <a:rPr i="1" lang="en" u="sng">
                <a:solidFill>
                  <a:schemeClr val="hlink"/>
                </a:solidFill>
                <a:latin typeface="Open Sans"/>
                <a:ea typeface="Open Sans"/>
                <a:cs typeface="Open Sans"/>
                <a:sym typeface="Open Sans"/>
                <a:hlinkClick r:id="rId5"/>
              </a:rPr>
              <a:t>Nature</a:t>
            </a:r>
            <a:r>
              <a:rPr lang="en">
                <a:solidFill>
                  <a:schemeClr val="dk2"/>
                </a:solidFill>
                <a:latin typeface="Open Sans"/>
                <a:ea typeface="Open Sans"/>
                <a:cs typeface="Open Sans"/>
                <a:sym typeface="Open Sans"/>
              </a:rPr>
              <a:t>)</a:t>
            </a:r>
            <a:endParaRPr>
              <a:solidFill>
                <a:schemeClr val="dk2"/>
              </a:solidFill>
              <a:latin typeface="Open Sans"/>
              <a:ea typeface="Open Sans"/>
              <a:cs typeface="Open Sans"/>
              <a:sym typeface="Open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8"/>
          <p:cNvSpPr txBox="1"/>
          <p:nvPr>
            <p:ph type="title"/>
          </p:nvPr>
        </p:nvSpPr>
        <p:spPr>
          <a:xfrm>
            <a:off x="628650" y="-13681"/>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n" sz="3600">
                <a:latin typeface="PT Sans Narrow"/>
                <a:ea typeface="PT Sans Narrow"/>
                <a:cs typeface="PT Sans Narrow"/>
                <a:sym typeface="PT Sans Narrow"/>
              </a:rPr>
              <a:t>Mutational exclusivity</a:t>
            </a:r>
            <a:endParaRPr b="1" sz="3600">
              <a:latin typeface="PT Sans Narrow"/>
              <a:ea typeface="PT Sans Narrow"/>
              <a:cs typeface="PT Sans Narrow"/>
              <a:sym typeface="PT Sans Narrow"/>
            </a:endParaRPr>
          </a:p>
        </p:txBody>
      </p:sp>
      <p:sp>
        <p:nvSpPr>
          <p:cNvPr id="453" name="Google Shape;453;p58"/>
          <p:cNvSpPr txBox="1"/>
          <p:nvPr/>
        </p:nvSpPr>
        <p:spPr>
          <a:xfrm>
            <a:off x="394325" y="2626025"/>
            <a:ext cx="8565000" cy="254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800"/>
              </a:spcBef>
              <a:spcAft>
                <a:spcPts val="0"/>
              </a:spcAft>
              <a:buNone/>
            </a:pPr>
            <a:r>
              <a:t/>
            </a:r>
            <a:endParaRPr sz="1200">
              <a:solidFill>
                <a:schemeClr val="dk2"/>
              </a:solidFill>
              <a:latin typeface="Open Sans"/>
              <a:ea typeface="Open Sans"/>
              <a:cs typeface="Open Sans"/>
              <a:sym typeface="Open Sans"/>
            </a:endParaRPr>
          </a:p>
          <a:p>
            <a:pPr indent="-304800" lvl="0" marL="457200" rtl="0" algn="l">
              <a:lnSpc>
                <a:spcPct val="115000"/>
              </a:lnSpc>
              <a:spcBef>
                <a:spcPts val="800"/>
              </a:spcBef>
              <a:spcAft>
                <a:spcPts val="0"/>
              </a:spcAft>
              <a:buClr>
                <a:schemeClr val="dk2"/>
              </a:buClr>
              <a:buSzPts val="1200"/>
              <a:buFont typeface="Open Sans"/>
              <a:buChar char="●"/>
            </a:pPr>
            <a:r>
              <a:rPr lang="en" sz="1200">
                <a:solidFill>
                  <a:schemeClr val="dk2"/>
                </a:solidFill>
                <a:highlight>
                  <a:schemeClr val="lt1"/>
                </a:highlight>
                <a:latin typeface="Open Sans"/>
                <a:ea typeface="Open Sans"/>
                <a:cs typeface="Open Sans"/>
                <a:sym typeface="Open Sans"/>
              </a:rPr>
              <a:t>Genetic alterations of a group of genes in the same pathway does not tend to occur in the same sample.</a:t>
            </a:r>
            <a:endParaRPr sz="1200">
              <a:solidFill>
                <a:schemeClr val="dk2"/>
              </a:solidFill>
              <a:latin typeface="Open Sans"/>
              <a:ea typeface="Open Sans"/>
              <a:cs typeface="Open Sans"/>
              <a:sym typeface="Open Sans"/>
            </a:endParaRPr>
          </a:p>
          <a:p>
            <a:pPr indent="0" lvl="0" marL="0" rtl="0" algn="l">
              <a:lnSpc>
                <a:spcPct val="90000"/>
              </a:lnSpc>
              <a:spcBef>
                <a:spcPts val="1200"/>
              </a:spcBef>
              <a:spcAft>
                <a:spcPts val="0"/>
              </a:spcAft>
              <a:buNone/>
            </a:pPr>
            <a:r>
              <a:rPr lang="en" sz="1200">
                <a:solidFill>
                  <a:schemeClr val="dk2"/>
                </a:solidFill>
                <a:latin typeface="Open Sans"/>
                <a:ea typeface="Open Sans"/>
                <a:cs typeface="Open Sans"/>
                <a:sym typeface="Open Sans"/>
              </a:rPr>
              <a:t>E.g. Mutations in </a:t>
            </a:r>
            <a:r>
              <a:rPr i="1" lang="en" sz="1200">
                <a:solidFill>
                  <a:schemeClr val="dk2"/>
                </a:solidFill>
                <a:latin typeface="Open Sans"/>
                <a:ea typeface="Open Sans"/>
                <a:cs typeface="Open Sans"/>
                <a:sym typeface="Open Sans"/>
              </a:rPr>
              <a:t>p53 </a:t>
            </a:r>
            <a:r>
              <a:rPr lang="en" sz="1200">
                <a:solidFill>
                  <a:schemeClr val="dk2"/>
                </a:solidFill>
                <a:latin typeface="Open Sans"/>
                <a:ea typeface="Open Sans"/>
                <a:cs typeface="Open Sans"/>
                <a:sym typeface="Open Sans"/>
              </a:rPr>
              <a:t>signaling pathways</a:t>
            </a:r>
            <a:r>
              <a:rPr lang="en" sz="1200">
                <a:solidFill>
                  <a:schemeClr val="dk2"/>
                </a:solidFill>
                <a:highlight>
                  <a:srgbClr val="FFFFFF"/>
                </a:highlight>
                <a:latin typeface="Open Sans"/>
                <a:ea typeface="Open Sans"/>
                <a:cs typeface="Open Sans"/>
                <a:sym typeface="Open Sans"/>
              </a:rPr>
              <a:t> often show mutual exclusivity in glioblastoma. </a:t>
            </a:r>
            <a:endParaRPr sz="1200">
              <a:solidFill>
                <a:schemeClr val="dk2"/>
              </a:solidFill>
              <a:highlight>
                <a:srgbClr val="FFFFFF"/>
              </a:highlight>
              <a:latin typeface="Open Sans"/>
              <a:ea typeface="Open Sans"/>
              <a:cs typeface="Open Sans"/>
              <a:sym typeface="Open Sans"/>
            </a:endParaRPr>
          </a:p>
          <a:p>
            <a:pPr indent="-304800" lvl="0" marL="457200" rtl="0" algn="l">
              <a:lnSpc>
                <a:spcPct val="115000"/>
              </a:lnSpc>
              <a:spcBef>
                <a:spcPts val="800"/>
              </a:spcBef>
              <a:spcAft>
                <a:spcPts val="0"/>
              </a:spcAft>
              <a:buClr>
                <a:schemeClr val="dk2"/>
              </a:buClr>
              <a:buSzPts val="1200"/>
              <a:buFont typeface="Open Sans"/>
              <a:buChar char="●"/>
            </a:pPr>
            <a:r>
              <a:rPr i="1" lang="en" sz="1200">
                <a:solidFill>
                  <a:schemeClr val="dk2"/>
                </a:solidFill>
                <a:highlight>
                  <a:srgbClr val="FFFFFF"/>
                </a:highlight>
                <a:latin typeface="Open Sans"/>
                <a:ea typeface="Open Sans"/>
                <a:cs typeface="Open Sans"/>
                <a:sym typeface="Open Sans"/>
              </a:rPr>
              <a:t>CDKN2A, MDM2, MDM4, and TP53</a:t>
            </a:r>
            <a:r>
              <a:rPr i="1" lang="en" sz="1200">
                <a:solidFill>
                  <a:schemeClr val="dk2"/>
                </a:solidFill>
                <a:highlight>
                  <a:srgbClr val="FFFFFF"/>
                </a:highlight>
                <a:latin typeface="Open Sans"/>
                <a:ea typeface="Open Sans"/>
                <a:cs typeface="Open Sans"/>
                <a:sym typeface="Open Sans"/>
              </a:rPr>
              <a:t> </a:t>
            </a:r>
            <a:r>
              <a:rPr lang="en" sz="1200">
                <a:solidFill>
                  <a:schemeClr val="dk2"/>
                </a:solidFill>
                <a:highlight>
                  <a:srgbClr val="FFFFFF"/>
                </a:highlight>
                <a:latin typeface="Open Sans"/>
                <a:ea typeface="Open Sans"/>
                <a:cs typeface="Open Sans"/>
                <a:sym typeface="Open Sans"/>
              </a:rPr>
              <a:t>are in the same pathway regulating responses to DNA damage/apoptosis, etc.</a:t>
            </a:r>
            <a:endParaRPr sz="1200">
              <a:solidFill>
                <a:schemeClr val="dk2"/>
              </a:solidFill>
              <a:highlight>
                <a:srgbClr val="FFFFFF"/>
              </a:highlight>
              <a:latin typeface="Open Sans"/>
              <a:ea typeface="Open Sans"/>
              <a:cs typeface="Open Sans"/>
              <a:sym typeface="Open Sans"/>
            </a:endParaRPr>
          </a:p>
          <a:p>
            <a:pPr indent="-304800" lvl="0" marL="457200" rtl="0" algn="l">
              <a:lnSpc>
                <a:spcPct val="115000"/>
              </a:lnSpc>
              <a:spcBef>
                <a:spcPts val="0"/>
              </a:spcBef>
              <a:spcAft>
                <a:spcPts val="0"/>
              </a:spcAft>
              <a:buClr>
                <a:schemeClr val="dk2"/>
              </a:buClr>
              <a:buSzPts val="1200"/>
              <a:buFont typeface="Open Sans"/>
              <a:buChar char="●"/>
            </a:pPr>
            <a:r>
              <a:rPr i="1" lang="en" sz="1200">
                <a:solidFill>
                  <a:schemeClr val="dk2"/>
                </a:solidFill>
                <a:highlight>
                  <a:srgbClr val="FFFFFF"/>
                </a:highlight>
                <a:latin typeface="Open Sans"/>
                <a:ea typeface="Open Sans"/>
                <a:cs typeface="Open Sans"/>
                <a:sym typeface="Open Sans"/>
              </a:rPr>
              <a:t>Functional redundancy hypothesis:</a:t>
            </a:r>
            <a:r>
              <a:rPr lang="en" sz="1200">
                <a:solidFill>
                  <a:schemeClr val="dk2"/>
                </a:solidFill>
                <a:highlight>
                  <a:srgbClr val="FFFFFF"/>
                </a:highlight>
                <a:latin typeface="Open Sans"/>
                <a:ea typeface="Open Sans"/>
                <a:cs typeface="Open Sans"/>
                <a:sym typeface="Open Sans"/>
              </a:rPr>
              <a:t> The pathway is compromised and apoptosis evaded once one gene is altered. Additional alterations to the pathway do not change the effect on the apoptosis process and are not selected for.</a:t>
            </a:r>
            <a:endParaRPr sz="1200">
              <a:solidFill>
                <a:schemeClr val="dk2"/>
              </a:solidFill>
              <a:highlight>
                <a:srgbClr val="FFFFFF"/>
              </a:highlight>
              <a:latin typeface="Open Sans"/>
              <a:ea typeface="Open Sans"/>
              <a:cs typeface="Open Sans"/>
              <a:sym typeface="Open Sans"/>
            </a:endParaRPr>
          </a:p>
          <a:p>
            <a:pPr indent="-304800" lvl="0" marL="457200" rtl="0" algn="l">
              <a:lnSpc>
                <a:spcPct val="115000"/>
              </a:lnSpc>
              <a:spcBef>
                <a:spcPts val="0"/>
              </a:spcBef>
              <a:spcAft>
                <a:spcPts val="0"/>
              </a:spcAft>
              <a:buClr>
                <a:schemeClr val="dk2"/>
              </a:buClr>
              <a:buSzPts val="1200"/>
              <a:buFont typeface="Open Sans"/>
              <a:buChar char="●"/>
            </a:pPr>
            <a:r>
              <a:rPr i="1" lang="en" sz="1200">
                <a:solidFill>
                  <a:schemeClr val="dk2"/>
                </a:solidFill>
                <a:highlight>
                  <a:srgbClr val="FFFFFF"/>
                </a:highlight>
                <a:latin typeface="Open Sans"/>
                <a:ea typeface="Open Sans"/>
                <a:cs typeface="Open Sans"/>
                <a:sym typeface="Open Sans"/>
              </a:rPr>
              <a:t>Co-occurrence hypothesis:</a:t>
            </a:r>
            <a:r>
              <a:rPr lang="en" sz="1200">
                <a:solidFill>
                  <a:schemeClr val="dk2"/>
                </a:solidFill>
                <a:highlight>
                  <a:srgbClr val="FFFFFF"/>
                </a:highlight>
                <a:latin typeface="Open Sans"/>
                <a:ea typeface="Open Sans"/>
                <a:cs typeface="Open Sans"/>
                <a:sym typeface="Open Sans"/>
              </a:rPr>
              <a:t> Alteration to a second gene within the same pathway might lead to a disadvantage for the cell e.g. cell death.</a:t>
            </a:r>
            <a:endParaRPr sz="1200">
              <a:solidFill>
                <a:schemeClr val="dk2"/>
              </a:solidFill>
              <a:highlight>
                <a:srgbClr val="FFFFFF"/>
              </a:highlight>
              <a:latin typeface="Open Sans"/>
              <a:ea typeface="Open Sans"/>
              <a:cs typeface="Open Sans"/>
              <a:sym typeface="Open Sans"/>
            </a:endParaRPr>
          </a:p>
          <a:p>
            <a:pPr indent="-304800" lvl="0" marL="457200" rtl="0" algn="l">
              <a:lnSpc>
                <a:spcPct val="115000"/>
              </a:lnSpc>
              <a:spcBef>
                <a:spcPts val="0"/>
              </a:spcBef>
              <a:spcAft>
                <a:spcPts val="0"/>
              </a:spcAft>
              <a:buClr>
                <a:schemeClr val="dk2"/>
              </a:buClr>
              <a:buSzPts val="1200"/>
              <a:buFont typeface="Open Sans"/>
              <a:buChar char="●"/>
            </a:pPr>
            <a:r>
              <a:rPr lang="en" sz="1200">
                <a:solidFill>
                  <a:schemeClr val="dk2"/>
                </a:solidFill>
                <a:highlight>
                  <a:srgbClr val="FFFFFF"/>
                </a:highlight>
                <a:latin typeface="Open Sans"/>
                <a:ea typeface="Open Sans"/>
                <a:cs typeface="Open Sans"/>
                <a:sym typeface="Open Sans"/>
              </a:rPr>
              <a:t>Application: synthetic lethality for therapeutic design. </a:t>
            </a:r>
            <a:r>
              <a:rPr lang="en" sz="1200">
                <a:solidFill>
                  <a:schemeClr val="dk2"/>
                </a:solidFill>
                <a:latin typeface="Open Sans"/>
                <a:ea typeface="Open Sans"/>
                <a:cs typeface="Open Sans"/>
                <a:sym typeface="Open Sans"/>
              </a:rPr>
              <a:t>E.g. Targeting both </a:t>
            </a:r>
            <a:r>
              <a:rPr i="1" lang="en" sz="1200">
                <a:solidFill>
                  <a:srgbClr val="2A2A2A"/>
                </a:solidFill>
                <a:highlight>
                  <a:schemeClr val="lt1"/>
                </a:highlight>
                <a:latin typeface="Open Sans"/>
                <a:ea typeface="Open Sans"/>
                <a:cs typeface="Open Sans"/>
                <a:sym typeface="Open Sans"/>
              </a:rPr>
              <a:t>KRAS</a:t>
            </a:r>
            <a:r>
              <a:rPr lang="en" sz="1200">
                <a:solidFill>
                  <a:srgbClr val="2A2A2A"/>
                </a:solidFill>
                <a:highlight>
                  <a:schemeClr val="lt1"/>
                </a:highlight>
                <a:latin typeface="Open Sans"/>
                <a:ea typeface="Open Sans"/>
                <a:cs typeface="Open Sans"/>
                <a:sym typeface="Open Sans"/>
              </a:rPr>
              <a:t> and </a:t>
            </a:r>
            <a:r>
              <a:rPr i="1" lang="en" sz="1200">
                <a:solidFill>
                  <a:srgbClr val="2A2A2A"/>
                </a:solidFill>
                <a:highlight>
                  <a:schemeClr val="lt1"/>
                </a:highlight>
                <a:latin typeface="Open Sans"/>
                <a:ea typeface="Open Sans"/>
                <a:cs typeface="Open Sans"/>
                <a:sym typeface="Open Sans"/>
              </a:rPr>
              <a:t>EGFR </a:t>
            </a:r>
            <a:r>
              <a:rPr lang="en" sz="1200">
                <a:solidFill>
                  <a:srgbClr val="2A2A2A"/>
                </a:solidFill>
                <a:highlight>
                  <a:schemeClr val="lt1"/>
                </a:highlight>
                <a:latin typeface="Open Sans"/>
                <a:ea typeface="Open Sans"/>
                <a:cs typeface="Open Sans"/>
                <a:sym typeface="Open Sans"/>
              </a:rPr>
              <a:t>in LUAD</a:t>
            </a:r>
            <a:endParaRPr sz="1200">
              <a:solidFill>
                <a:schemeClr val="dk2"/>
              </a:solidFill>
              <a:highlight>
                <a:srgbClr val="FFFFFF"/>
              </a:highlight>
              <a:latin typeface="Open Sans"/>
              <a:ea typeface="Open Sans"/>
              <a:cs typeface="Open Sans"/>
              <a:sym typeface="Open Sans"/>
            </a:endParaRPr>
          </a:p>
        </p:txBody>
      </p:sp>
      <p:pic>
        <p:nvPicPr>
          <p:cNvPr id="454" name="Google Shape;454;p58"/>
          <p:cNvPicPr preferRelativeResize="0"/>
          <p:nvPr/>
        </p:nvPicPr>
        <p:blipFill>
          <a:blip r:embed="rId3">
            <a:alphaModFix/>
          </a:blip>
          <a:stretch>
            <a:fillRect/>
          </a:stretch>
        </p:blipFill>
        <p:spPr>
          <a:xfrm>
            <a:off x="919775" y="1093625"/>
            <a:ext cx="7154949" cy="1655975"/>
          </a:xfrm>
          <a:prstGeom prst="rect">
            <a:avLst/>
          </a:prstGeom>
          <a:noFill/>
          <a:ln>
            <a:noFill/>
          </a:ln>
        </p:spPr>
      </p:pic>
      <p:pic>
        <p:nvPicPr>
          <p:cNvPr id="455" name="Google Shape;455;p58"/>
          <p:cNvPicPr preferRelativeResize="0"/>
          <p:nvPr/>
        </p:nvPicPr>
        <p:blipFill>
          <a:blip r:embed="rId4">
            <a:alphaModFix/>
          </a:blip>
          <a:stretch>
            <a:fillRect/>
          </a:stretch>
        </p:blipFill>
        <p:spPr>
          <a:xfrm>
            <a:off x="1959150" y="854375"/>
            <a:ext cx="4480559" cy="239250"/>
          </a:xfrm>
          <a:prstGeom prst="rect">
            <a:avLst/>
          </a:prstGeom>
          <a:noFill/>
          <a:ln>
            <a:noFill/>
          </a:ln>
        </p:spPr>
      </p:pic>
      <p:sp>
        <p:nvSpPr>
          <p:cNvPr id="456" name="Google Shape;456;p58"/>
          <p:cNvSpPr txBox="1"/>
          <p:nvPr/>
        </p:nvSpPr>
        <p:spPr>
          <a:xfrm>
            <a:off x="6347200" y="550175"/>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800"/>
              </a:spcBef>
              <a:spcAft>
                <a:spcPts val="1200"/>
              </a:spcAft>
              <a:buNone/>
            </a:pPr>
            <a:r>
              <a:rPr lang="en" sz="1200">
                <a:solidFill>
                  <a:schemeClr val="dk2"/>
                </a:solidFill>
                <a:highlight>
                  <a:schemeClr val="lt1"/>
                </a:highlight>
                <a:latin typeface="Open Sans"/>
                <a:ea typeface="Open Sans"/>
                <a:cs typeface="Open Sans"/>
                <a:sym typeface="Open Sans"/>
              </a:rPr>
              <a:t>(</a:t>
            </a:r>
            <a:r>
              <a:rPr lang="en" sz="1200" u="sng">
                <a:solidFill>
                  <a:schemeClr val="hlink"/>
                </a:solidFill>
                <a:highlight>
                  <a:schemeClr val="lt1"/>
                </a:highlight>
                <a:latin typeface="Open Sans"/>
                <a:ea typeface="Open Sans"/>
                <a:cs typeface="Open Sans"/>
                <a:sym typeface="Open Sans"/>
                <a:hlinkClick r:id="rId5"/>
              </a:rPr>
              <a:t>Ciriello et al. 2011, </a:t>
            </a:r>
            <a:r>
              <a:rPr i="1" lang="en" sz="1200" u="sng">
                <a:solidFill>
                  <a:schemeClr val="hlink"/>
                </a:solidFill>
                <a:highlight>
                  <a:schemeClr val="lt1"/>
                </a:highlight>
                <a:latin typeface="Open Sans"/>
                <a:ea typeface="Open Sans"/>
                <a:cs typeface="Open Sans"/>
                <a:sym typeface="Open Sans"/>
                <a:hlinkClick r:id="rId6"/>
              </a:rPr>
              <a:t>Genome Research</a:t>
            </a:r>
            <a:r>
              <a:rPr lang="en" sz="1200">
                <a:solidFill>
                  <a:schemeClr val="dk2"/>
                </a:solidFill>
                <a:highlight>
                  <a:schemeClr val="lt1"/>
                </a:highlight>
                <a:latin typeface="Open Sans"/>
                <a:ea typeface="Open Sans"/>
                <a:cs typeface="Open Sans"/>
                <a:sym typeface="Open Sans"/>
              </a:rPr>
              <a: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9"/>
          <p:cNvSpPr txBox="1"/>
          <p:nvPr>
            <p:ph type="title"/>
          </p:nvPr>
        </p:nvSpPr>
        <p:spPr>
          <a:xfrm>
            <a:off x="628650" y="11954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n" sz="3600">
                <a:latin typeface="PT Sans Narrow"/>
                <a:ea typeface="PT Sans Narrow"/>
                <a:cs typeface="PT Sans Narrow"/>
                <a:sym typeface="PT Sans Narrow"/>
              </a:rPr>
              <a:t>Hotspot mutation analysis</a:t>
            </a:r>
            <a:endParaRPr b="1" sz="3600">
              <a:latin typeface="PT Sans Narrow"/>
              <a:ea typeface="PT Sans Narrow"/>
              <a:cs typeface="PT Sans Narrow"/>
              <a:sym typeface="PT Sans Narrow"/>
            </a:endParaRPr>
          </a:p>
        </p:txBody>
      </p:sp>
      <p:pic>
        <p:nvPicPr>
          <p:cNvPr id="462" name="Google Shape;462;p59"/>
          <p:cNvPicPr preferRelativeResize="0"/>
          <p:nvPr/>
        </p:nvPicPr>
        <p:blipFill>
          <a:blip r:embed="rId3">
            <a:alphaModFix/>
          </a:blip>
          <a:stretch>
            <a:fillRect/>
          </a:stretch>
        </p:blipFill>
        <p:spPr>
          <a:xfrm>
            <a:off x="178375" y="1027075"/>
            <a:ext cx="5127373" cy="1479625"/>
          </a:xfrm>
          <a:prstGeom prst="rect">
            <a:avLst/>
          </a:prstGeom>
          <a:noFill/>
          <a:ln>
            <a:noFill/>
          </a:ln>
        </p:spPr>
      </p:pic>
      <p:sp>
        <p:nvSpPr>
          <p:cNvPr id="463" name="Google Shape;463;p59"/>
          <p:cNvSpPr txBox="1"/>
          <p:nvPr/>
        </p:nvSpPr>
        <p:spPr>
          <a:xfrm>
            <a:off x="1819147" y="2534450"/>
            <a:ext cx="1479900" cy="378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800"/>
              </a:spcBef>
              <a:spcAft>
                <a:spcPts val="1200"/>
              </a:spcAft>
              <a:buNone/>
            </a:pPr>
            <a:r>
              <a:rPr lang="en" u="sng">
                <a:solidFill>
                  <a:schemeClr val="hlink"/>
                </a:solidFill>
                <a:latin typeface="Source Sans Pro"/>
                <a:ea typeface="Source Sans Pro"/>
                <a:cs typeface="Source Sans Pro"/>
                <a:sym typeface="Source Sans Pro"/>
                <a:hlinkClick r:id="rId4"/>
              </a:rPr>
              <a:t>MutationMapper</a:t>
            </a:r>
            <a:endParaRPr>
              <a:latin typeface="Source Sans Pro"/>
              <a:ea typeface="Source Sans Pro"/>
              <a:cs typeface="Source Sans Pro"/>
              <a:sym typeface="Source Sans Pro"/>
            </a:endParaRPr>
          </a:p>
        </p:txBody>
      </p:sp>
      <p:sp>
        <p:nvSpPr>
          <p:cNvPr id="464" name="Google Shape;464;p59"/>
          <p:cNvSpPr txBox="1"/>
          <p:nvPr/>
        </p:nvSpPr>
        <p:spPr>
          <a:xfrm>
            <a:off x="470625" y="3222200"/>
            <a:ext cx="8339100" cy="18624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80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Mutation hotspots can help reveal mutagenic mechanisms, or can reveal information about the functional domains of a target protein. </a:t>
            </a:r>
            <a:endParaRPr sz="1200">
              <a:solidFill>
                <a:schemeClr val="dk2"/>
              </a:solidFill>
              <a:latin typeface="Open Sans"/>
              <a:ea typeface="Open Sans"/>
              <a:cs typeface="Open Sans"/>
              <a:sym typeface="Open Sans"/>
            </a:endParaRPr>
          </a:p>
          <a:p>
            <a:pPr indent="-304800" lvl="1" marL="914400" rtl="0" algn="l">
              <a:lnSpc>
                <a:spcPct val="150000"/>
              </a:lnSpc>
              <a:spcBef>
                <a:spcPts val="100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Could indicate preferential expansions of mutants with high fitness</a:t>
            </a:r>
            <a:endParaRPr sz="1200">
              <a:solidFill>
                <a:schemeClr val="dk2"/>
              </a:solidFill>
              <a:highlight>
                <a:srgbClr val="FFFFFF"/>
              </a:highlight>
              <a:latin typeface="Open Sans"/>
              <a:ea typeface="Open Sans"/>
              <a:cs typeface="Open Sans"/>
              <a:sym typeface="Open Sans"/>
            </a:endParaRPr>
          </a:p>
          <a:p>
            <a:pPr indent="-304800" lvl="0" marL="457200" rtl="0" algn="l">
              <a:lnSpc>
                <a:spcPct val="150000"/>
              </a:lnSpc>
              <a:spcBef>
                <a:spcPts val="1000"/>
              </a:spcBef>
              <a:spcAft>
                <a:spcPts val="0"/>
              </a:spcAft>
              <a:buClr>
                <a:schemeClr val="dk2"/>
              </a:buClr>
              <a:buSzPts val="1200"/>
              <a:buFont typeface="Open Sans"/>
              <a:buChar char="●"/>
            </a:pPr>
            <a:r>
              <a:rPr lang="en" sz="1200">
                <a:solidFill>
                  <a:schemeClr val="dk2"/>
                </a:solidFill>
                <a:highlight>
                  <a:srgbClr val="FFFFFF"/>
                </a:highlight>
                <a:latin typeface="Open Sans"/>
                <a:ea typeface="Open Sans"/>
                <a:cs typeface="Open Sans"/>
                <a:sym typeface="Open Sans"/>
              </a:rPr>
              <a:t>L858R is a common </a:t>
            </a:r>
            <a:r>
              <a:rPr lang="en" sz="1200">
                <a:solidFill>
                  <a:schemeClr val="dk2"/>
                </a:solidFill>
                <a:highlight>
                  <a:srgbClr val="FFFFFF"/>
                </a:highlight>
                <a:latin typeface="Open Sans"/>
                <a:ea typeface="Open Sans"/>
                <a:cs typeface="Open Sans"/>
                <a:sym typeface="Open Sans"/>
              </a:rPr>
              <a:t>activating</a:t>
            </a:r>
            <a:r>
              <a:rPr lang="en" sz="1200">
                <a:solidFill>
                  <a:schemeClr val="dk2"/>
                </a:solidFill>
                <a:highlight>
                  <a:srgbClr val="FFFFFF"/>
                </a:highlight>
                <a:latin typeface="Open Sans"/>
                <a:ea typeface="Open Sans"/>
                <a:cs typeface="Open Sans"/>
                <a:sym typeface="Open Sans"/>
              </a:rPr>
              <a:t> EGFR mutation in non-small cell lung cancer (right figure)</a:t>
            </a:r>
            <a:endParaRPr sz="1200">
              <a:solidFill>
                <a:schemeClr val="dk2"/>
              </a:solidFill>
              <a:highlight>
                <a:srgbClr val="FFFFFF"/>
              </a:highlight>
              <a:latin typeface="Open Sans"/>
              <a:ea typeface="Open Sans"/>
              <a:cs typeface="Open Sans"/>
              <a:sym typeface="Open Sans"/>
            </a:endParaRPr>
          </a:p>
          <a:p>
            <a:pPr indent="-304800" lvl="0" marL="457200" rtl="0" algn="l">
              <a:lnSpc>
                <a:spcPct val="150000"/>
              </a:lnSpc>
              <a:spcBef>
                <a:spcPts val="1000"/>
              </a:spcBef>
              <a:spcAft>
                <a:spcPts val="1000"/>
              </a:spcAft>
              <a:buClr>
                <a:schemeClr val="dk2"/>
              </a:buClr>
              <a:buSzPts val="1200"/>
              <a:buFont typeface="Open Sans"/>
              <a:buChar char="●"/>
            </a:pPr>
            <a:r>
              <a:rPr lang="en" sz="1200">
                <a:solidFill>
                  <a:schemeClr val="dk2"/>
                </a:solidFill>
                <a:highlight>
                  <a:srgbClr val="FFFFFF"/>
                </a:highlight>
                <a:latin typeface="Open Sans"/>
                <a:ea typeface="Open Sans"/>
                <a:cs typeface="Open Sans"/>
                <a:sym typeface="Open Sans"/>
              </a:rPr>
              <a:t>Hotspot mutations occur more frequently in oncogenes than tumor </a:t>
            </a:r>
            <a:r>
              <a:rPr lang="en" sz="1200">
                <a:solidFill>
                  <a:schemeClr val="dk2"/>
                </a:solidFill>
                <a:highlight>
                  <a:srgbClr val="FFFFFF"/>
                </a:highlight>
                <a:latin typeface="Open Sans"/>
                <a:ea typeface="Open Sans"/>
                <a:cs typeface="Open Sans"/>
                <a:sym typeface="Open Sans"/>
              </a:rPr>
              <a:t>suppressor</a:t>
            </a:r>
            <a:r>
              <a:rPr lang="en" sz="1200">
                <a:solidFill>
                  <a:schemeClr val="dk2"/>
                </a:solidFill>
                <a:highlight>
                  <a:srgbClr val="FFFFFF"/>
                </a:highlight>
                <a:latin typeface="Open Sans"/>
                <a:ea typeface="Open Sans"/>
                <a:cs typeface="Open Sans"/>
                <a:sym typeface="Open Sans"/>
              </a:rPr>
              <a:t> genes  </a:t>
            </a:r>
            <a:endParaRPr sz="1200">
              <a:solidFill>
                <a:schemeClr val="dk2"/>
              </a:solidFill>
              <a:highlight>
                <a:srgbClr val="FFFFFF"/>
              </a:highlight>
              <a:latin typeface="Open Sans"/>
              <a:ea typeface="Open Sans"/>
              <a:cs typeface="Open Sans"/>
              <a:sym typeface="Open Sans"/>
            </a:endParaRPr>
          </a:p>
        </p:txBody>
      </p:sp>
      <p:sp>
        <p:nvSpPr>
          <p:cNvPr id="465" name="Google Shape;465;p59"/>
          <p:cNvSpPr txBox="1"/>
          <p:nvPr/>
        </p:nvSpPr>
        <p:spPr>
          <a:xfrm>
            <a:off x="6431500" y="2548850"/>
            <a:ext cx="1572900" cy="349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800"/>
              </a:spcBef>
              <a:spcAft>
                <a:spcPts val="1200"/>
              </a:spcAft>
              <a:buNone/>
            </a:pPr>
            <a:r>
              <a:rPr lang="en" sz="1350" u="sng">
                <a:solidFill>
                  <a:schemeClr val="hlink"/>
                </a:solidFill>
                <a:latin typeface="Source Sans Pro"/>
                <a:ea typeface="Source Sans Pro"/>
                <a:cs typeface="Source Sans Pro"/>
                <a:sym typeface="Source Sans Pro"/>
                <a:hlinkClick r:id="rId5"/>
              </a:rPr>
              <a:t>Harrison et al. 2020</a:t>
            </a:r>
            <a:endParaRPr>
              <a:latin typeface="Source Sans Pro"/>
              <a:ea typeface="Source Sans Pro"/>
              <a:cs typeface="Source Sans Pro"/>
              <a:sym typeface="Source Sans Pro"/>
            </a:endParaRPr>
          </a:p>
        </p:txBody>
      </p:sp>
      <p:pic>
        <p:nvPicPr>
          <p:cNvPr id="466" name="Google Shape;466;p59"/>
          <p:cNvPicPr preferRelativeResize="0"/>
          <p:nvPr/>
        </p:nvPicPr>
        <p:blipFill>
          <a:blip r:embed="rId6">
            <a:alphaModFix/>
          </a:blip>
          <a:stretch>
            <a:fillRect/>
          </a:stretch>
        </p:blipFill>
        <p:spPr>
          <a:xfrm>
            <a:off x="5475150" y="1038337"/>
            <a:ext cx="3272100" cy="14571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60"/>
          <p:cNvSpPr txBox="1"/>
          <p:nvPr>
            <p:ph type="title"/>
          </p:nvPr>
        </p:nvSpPr>
        <p:spPr>
          <a:xfrm>
            <a:off x="440175" y="44850"/>
            <a:ext cx="41853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b="1" lang="en" sz="3600">
                <a:latin typeface="PT Sans Narrow"/>
                <a:ea typeface="PT Sans Narrow"/>
                <a:cs typeface="PT Sans Narrow"/>
                <a:sym typeface="PT Sans Narrow"/>
              </a:rPr>
              <a:t>Pathway analysis</a:t>
            </a:r>
            <a:endParaRPr b="1" sz="3600">
              <a:latin typeface="PT Sans Narrow"/>
              <a:ea typeface="PT Sans Narrow"/>
              <a:cs typeface="PT Sans Narrow"/>
              <a:sym typeface="PT Sans Narrow"/>
            </a:endParaRPr>
          </a:p>
        </p:txBody>
      </p:sp>
      <p:sp>
        <p:nvSpPr>
          <p:cNvPr id="472" name="Google Shape;472;p60"/>
          <p:cNvSpPr txBox="1"/>
          <p:nvPr/>
        </p:nvSpPr>
        <p:spPr>
          <a:xfrm>
            <a:off x="440175" y="733350"/>
            <a:ext cx="4798800" cy="2176200"/>
          </a:xfrm>
          <a:prstGeom prst="rect">
            <a:avLst/>
          </a:prstGeom>
          <a:noFill/>
          <a:ln>
            <a:noFill/>
          </a:ln>
        </p:spPr>
        <p:txBody>
          <a:bodyPr anchorCtr="0" anchor="t" bIns="91425" lIns="91425" spcFirstLastPara="1" rIns="91425" wrap="square" tIns="91425">
            <a:spAutoFit/>
          </a:bodyPr>
          <a:lstStyle/>
          <a:p>
            <a:pPr indent="-295275" lvl="0" marL="457200" rtl="0" algn="l">
              <a:lnSpc>
                <a:spcPct val="115000"/>
              </a:lnSpc>
              <a:spcBef>
                <a:spcPts val="800"/>
              </a:spcBef>
              <a:spcAft>
                <a:spcPts val="0"/>
              </a:spcAft>
              <a:buClr>
                <a:schemeClr val="dk2"/>
              </a:buClr>
              <a:buSzPts val="1050"/>
              <a:buFont typeface="Open Sans"/>
              <a:buChar char="●"/>
            </a:pPr>
            <a:r>
              <a:rPr lang="en" sz="1050">
                <a:solidFill>
                  <a:schemeClr val="dk2"/>
                </a:solidFill>
                <a:latin typeface="Open Sans"/>
                <a:ea typeface="Open Sans"/>
                <a:cs typeface="Open Sans"/>
                <a:sym typeface="Open Sans"/>
              </a:rPr>
              <a:t>To identify pathways disrupted by somatic mutations</a:t>
            </a:r>
            <a:endParaRPr sz="1050">
              <a:solidFill>
                <a:schemeClr val="dk2"/>
              </a:solidFill>
              <a:latin typeface="Open Sans"/>
              <a:ea typeface="Open Sans"/>
              <a:cs typeface="Open Sans"/>
              <a:sym typeface="Open Sans"/>
            </a:endParaRPr>
          </a:p>
          <a:p>
            <a:pPr indent="-295275" lvl="1" marL="914400" rtl="0" algn="l">
              <a:lnSpc>
                <a:spcPct val="100000"/>
              </a:lnSpc>
              <a:spcBef>
                <a:spcPts val="0"/>
              </a:spcBef>
              <a:spcAft>
                <a:spcPts val="0"/>
              </a:spcAft>
              <a:buClr>
                <a:schemeClr val="dk2"/>
              </a:buClr>
              <a:buSzPts val="1050"/>
              <a:buFont typeface="Open Sans"/>
              <a:buChar char="○"/>
            </a:pPr>
            <a:r>
              <a:rPr lang="en" sz="1050">
                <a:solidFill>
                  <a:schemeClr val="dk2"/>
                </a:solidFill>
                <a:latin typeface="Open Sans"/>
                <a:ea typeface="Open Sans"/>
                <a:cs typeface="Open Sans"/>
                <a:sym typeface="Open Sans"/>
              </a:rPr>
              <a:t>Potential therapeutic treatments targeting the pathways could be developed</a:t>
            </a:r>
            <a:endParaRPr sz="1050">
              <a:solidFill>
                <a:schemeClr val="dk2"/>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2"/>
              </a:buClr>
              <a:buSzPts val="1200"/>
              <a:buFont typeface="Open Sans"/>
              <a:buChar char="●"/>
            </a:pPr>
            <a:r>
              <a:rPr lang="en" sz="1050" u="sng">
                <a:solidFill>
                  <a:schemeClr val="hlink"/>
                </a:solidFill>
                <a:latin typeface="Open Sans"/>
                <a:ea typeface="Open Sans"/>
                <a:cs typeface="Open Sans"/>
                <a:sym typeface="Open Sans"/>
                <a:hlinkClick r:id="rId3"/>
              </a:rPr>
              <a:t>Pathway and network analysis of more than 2500 whole cancer genomes</a:t>
            </a:r>
            <a:r>
              <a:rPr lang="en" sz="1050">
                <a:solidFill>
                  <a:srgbClr val="2E2E2E"/>
                </a:solidFill>
                <a:latin typeface="Open Sans"/>
                <a:ea typeface="Open Sans"/>
                <a:cs typeface="Open Sans"/>
                <a:sym typeface="Open Sans"/>
              </a:rPr>
              <a:t> </a:t>
            </a:r>
            <a:r>
              <a:rPr lang="en" sz="1050">
                <a:solidFill>
                  <a:schemeClr val="dk2"/>
                </a:solidFill>
                <a:latin typeface="Open Sans"/>
                <a:ea typeface="Open Sans"/>
                <a:cs typeface="Open Sans"/>
                <a:sym typeface="Open Sans"/>
              </a:rPr>
              <a:t>(Reyna et al. 2020, </a:t>
            </a:r>
            <a:r>
              <a:rPr i="1" lang="en" sz="1050">
                <a:solidFill>
                  <a:schemeClr val="dk2"/>
                </a:solidFill>
                <a:latin typeface="Open Sans"/>
                <a:ea typeface="Open Sans"/>
                <a:cs typeface="Open Sans"/>
                <a:sym typeface="Open Sans"/>
              </a:rPr>
              <a:t>Nature Comm</a:t>
            </a:r>
            <a:r>
              <a:rPr lang="en" sz="1050">
                <a:solidFill>
                  <a:schemeClr val="dk2"/>
                </a:solidFill>
                <a:latin typeface="Open Sans"/>
                <a:ea typeface="Open Sans"/>
                <a:cs typeface="Open Sans"/>
                <a:sym typeface="Open Sans"/>
              </a:rPr>
              <a:t>)</a:t>
            </a:r>
            <a:endParaRPr sz="1050">
              <a:solidFill>
                <a:schemeClr val="dk2"/>
              </a:solidFill>
              <a:latin typeface="Open Sans"/>
              <a:ea typeface="Open Sans"/>
              <a:cs typeface="Open Sans"/>
              <a:sym typeface="Open Sans"/>
            </a:endParaRPr>
          </a:p>
          <a:p>
            <a:pPr indent="0" lvl="0" marL="0" rtl="0" algn="l">
              <a:lnSpc>
                <a:spcPct val="115000"/>
              </a:lnSpc>
              <a:spcBef>
                <a:spcPts val="1200"/>
              </a:spcBef>
              <a:spcAft>
                <a:spcPts val="0"/>
              </a:spcAft>
              <a:buNone/>
            </a:pPr>
            <a:r>
              <a:rPr lang="en" sz="1050">
                <a:solidFill>
                  <a:schemeClr val="dk2"/>
                </a:solidFill>
                <a:latin typeface="Open Sans"/>
                <a:ea typeface="Open Sans"/>
                <a:cs typeface="Open Sans"/>
                <a:sym typeface="Open Sans"/>
              </a:rPr>
              <a:t>Coding: chromatin remodelling and proliferation</a:t>
            </a:r>
            <a:endParaRPr sz="1050">
              <a:solidFill>
                <a:schemeClr val="dk2"/>
              </a:solidFill>
              <a:latin typeface="Open Sans"/>
              <a:ea typeface="Open Sans"/>
              <a:cs typeface="Open Sans"/>
              <a:sym typeface="Open Sans"/>
            </a:endParaRPr>
          </a:p>
          <a:p>
            <a:pPr indent="0" lvl="0" marL="0" rtl="0" algn="l">
              <a:lnSpc>
                <a:spcPct val="90000"/>
              </a:lnSpc>
              <a:spcBef>
                <a:spcPts val="1200"/>
              </a:spcBef>
              <a:spcAft>
                <a:spcPts val="0"/>
              </a:spcAft>
              <a:buNone/>
            </a:pPr>
            <a:r>
              <a:rPr lang="en" sz="1050">
                <a:solidFill>
                  <a:schemeClr val="dk2"/>
                </a:solidFill>
                <a:latin typeface="Open Sans"/>
                <a:ea typeface="Open Sans"/>
                <a:cs typeface="Open Sans"/>
                <a:sym typeface="Open Sans"/>
              </a:rPr>
              <a:t>Non-coding: RNA splicing </a:t>
            </a:r>
            <a:endParaRPr sz="1050">
              <a:solidFill>
                <a:schemeClr val="dk2"/>
              </a:solidFill>
              <a:latin typeface="Open Sans"/>
              <a:ea typeface="Open Sans"/>
              <a:cs typeface="Open Sans"/>
              <a:sym typeface="Open Sans"/>
            </a:endParaRPr>
          </a:p>
          <a:p>
            <a:pPr indent="0" lvl="0" marL="0" rtl="0" algn="l">
              <a:lnSpc>
                <a:spcPct val="90000"/>
              </a:lnSpc>
              <a:spcBef>
                <a:spcPts val="1200"/>
              </a:spcBef>
              <a:spcAft>
                <a:spcPts val="1200"/>
              </a:spcAft>
              <a:buNone/>
            </a:pPr>
            <a:r>
              <a:rPr lang="en" sz="1050">
                <a:solidFill>
                  <a:schemeClr val="dk2"/>
                </a:solidFill>
                <a:latin typeface="Open Sans"/>
                <a:ea typeface="Open Sans"/>
                <a:cs typeface="Open Sans"/>
                <a:sym typeface="Open Sans"/>
              </a:rPr>
              <a:t>Coding and non-coding: Developmental pathways (Notch and Wnt signalling)</a:t>
            </a:r>
            <a:endParaRPr sz="1050">
              <a:solidFill>
                <a:schemeClr val="dk2"/>
              </a:solidFill>
              <a:latin typeface="Open Sans"/>
              <a:ea typeface="Open Sans"/>
              <a:cs typeface="Open Sans"/>
              <a:sym typeface="Open Sans"/>
            </a:endParaRPr>
          </a:p>
        </p:txBody>
      </p:sp>
      <p:pic>
        <p:nvPicPr>
          <p:cNvPr id="473" name="Google Shape;473;p60"/>
          <p:cNvPicPr preferRelativeResize="0"/>
          <p:nvPr/>
        </p:nvPicPr>
        <p:blipFill>
          <a:blip r:embed="rId4">
            <a:alphaModFix/>
          </a:blip>
          <a:stretch>
            <a:fillRect/>
          </a:stretch>
        </p:blipFill>
        <p:spPr>
          <a:xfrm>
            <a:off x="5239100" y="44838"/>
            <a:ext cx="3055574" cy="4911923"/>
          </a:xfrm>
          <a:prstGeom prst="rect">
            <a:avLst/>
          </a:prstGeom>
          <a:noFill/>
          <a:ln>
            <a:noFill/>
          </a:ln>
        </p:spPr>
      </p:pic>
      <p:pic>
        <p:nvPicPr>
          <p:cNvPr id="474" name="Google Shape;474;p60"/>
          <p:cNvPicPr preferRelativeResize="0"/>
          <p:nvPr/>
        </p:nvPicPr>
        <p:blipFill>
          <a:blip r:embed="rId5">
            <a:alphaModFix/>
          </a:blip>
          <a:stretch>
            <a:fillRect/>
          </a:stretch>
        </p:blipFill>
        <p:spPr>
          <a:xfrm>
            <a:off x="1492834" y="2723550"/>
            <a:ext cx="2883341" cy="2390875"/>
          </a:xfrm>
          <a:prstGeom prst="rect">
            <a:avLst/>
          </a:prstGeom>
          <a:noFill/>
          <a:ln>
            <a:noFill/>
          </a:ln>
        </p:spPr>
      </p:pic>
      <p:sp>
        <p:nvSpPr>
          <p:cNvPr id="475" name="Google Shape;475;p60"/>
          <p:cNvSpPr/>
          <p:nvPr/>
        </p:nvSpPr>
        <p:spPr>
          <a:xfrm>
            <a:off x="5315200" y="258350"/>
            <a:ext cx="2021100" cy="490800"/>
          </a:xfrm>
          <a:prstGeom prst="rect">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60"/>
          <p:cNvSpPr/>
          <p:nvPr/>
        </p:nvSpPr>
        <p:spPr>
          <a:xfrm>
            <a:off x="5297625" y="3779650"/>
            <a:ext cx="1962600" cy="430800"/>
          </a:xfrm>
          <a:prstGeom prst="rect">
            <a:avLst/>
          </a:prstGeom>
          <a:noFill/>
          <a:ln cap="flat" cmpd="sng" w="1905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60"/>
          <p:cNvSpPr/>
          <p:nvPr/>
        </p:nvSpPr>
        <p:spPr>
          <a:xfrm>
            <a:off x="5373825" y="1316275"/>
            <a:ext cx="1962600" cy="994200"/>
          </a:xfrm>
          <a:prstGeom prst="rect">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60"/>
          <p:cNvSpPr/>
          <p:nvPr/>
        </p:nvSpPr>
        <p:spPr>
          <a:xfrm>
            <a:off x="5373825" y="2378775"/>
            <a:ext cx="1962600" cy="765300"/>
          </a:xfrm>
          <a:prstGeom prst="rect">
            <a:avLst/>
          </a:prstGeom>
          <a:noFill/>
          <a:ln cap="flat" cmpd="sng" w="1905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1"/>
          <p:cNvSpPr txBox="1"/>
          <p:nvPr>
            <p:ph type="title"/>
          </p:nvPr>
        </p:nvSpPr>
        <p:spPr>
          <a:xfrm>
            <a:off x="628650" y="57369"/>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n" sz="3600">
                <a:latin typeface="PT Sans Narrow"/>
                <a:ea typeface="PT Sans Narrow"/>
                <a:cs typeface="PT Sans Narrow"/>
                <a:sym typeface="PT Sans Narrow"/>
              </a:rPr>
              <a:t>Mutational signatures</a:t>
            </a:r>
            <a:endParaRPr b="1" sz="3600">
              <a:latin typeface="PT Sans Narrow"/>
              <a:ea typeface="PT Sans Narrow"/>
              <a:cs typeface="PT Sans Narrow"/>
              <a:sym typeface="PT Sans Narrow"/>
            </a:endParaRPr>
          </a:p>
        </p:txBody>
      </p:sp>
      <p:pic>
        <p:nvPicPr>
          <p:cNvPr id="484" name="Google Shape;484;p61"/>
          <p:cNvPicPr preferRelativeResize="0"/>
          <p:nvPr/>
        </p:nvPicPr>
        <p:blipFill>
          <a:blip r:embed="rId3">
            <a:alphaModFix/>
          </a:blip>
          <a:stretch>
            <a:fillRect/>
          </a:stretch>
        </p:blipFill>
        <p:spPr>
          <a:xfrm>
            <a:off x="73100" y="1051575"/>
            <a:ext cx="4954425" cy="3061724"/>
          </a:xfrm>
          <a:prstGeom prst="rect">
            <a:avLst/>
          </a:prstGeom>
          <a:noFill/>
          <a:ln>
            <a:noFill/>
          </a:ln>
        </p:spPr>
      </p:pic>
      <p:sp>
        <p:nvSpPr>
          <p:cNvPr id="485" name="Google Shape;485;p61"/>
          <p:cNvSpPr txBox="1"/>
          <p:nvPr/>
        </p:nvSpPr>
        <p:spPr>
          <a:xfrm>
            <a:off x="539050" y="4225575"/>
            <a:ext cx="3943500" cy="344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800"/>
              </a:spcBef>
              <a:spcAft>
                <a:spcPts val="1200"/>
              </a:spcAft>
              <a:buNone/>
            </a:pPr>
            <a:r>
              <a:rPr lang="en" sz="1150">
                <a:solidFill>
                  <a:schemeClr val="dk2"/>
                </a:solidFill>
                <a:latin typeface="Source Sans Pro"/>
                <a:ea typeface="Source Sans Pro"/>
                <a:cs typeface="Source Sans Pro"/>
                <a:sym typeface="Source Sans Pro"/>
              </a:rPr>
              <a:t>Figure from </a:t>
            </a:r>
            <a:r>
              <a:rPr lang="en" sz="1150" u="sng">
                <a:solidFill>
                  <a:schemeClr val="hlink"/>
                </a:solidFill>
                <a:latin typeface="Source Sans Pro"/>
                <a:ea typeface="Source Sans Pro"/>
                <a:cs typeface="Source Sans Pro"/>
                <a:sym typeface="Source Sans Pro"/>
                <a:hlinkClick r:id="rId4"/>
              </a:rPr>
              <a:t>Petljak and Alexandrov, </a:t>
            </a:r>
            <a:r>
              <a:rPr i="1" lang="en" sz="1150" u="sng">
                <a:solidFill>
                  <a:schemeClr val="hlink"/>
                </a:solidFill>
                <a:latin typeface="Source Sans Pro"/>
                <a:ea typeface="Source Sans Pro"/>
                <a:cs typeface="Source Sans Pro"/>
                <a:sym typeface="Source Sans Pro"/>
                <a:hlinkClick r:id="rId5"/>
              </a:rPr>
              <a:t>Carcinogenesis</a:t>
            </a:r>
            <a:r>
              <a:rPr lang="en" sz="1150" u="sng">
                <a:solidFill>
                  <a:schemeClr val="hlink"/>
                </a:solidFill>
                <a:latin typeface="Source Sans Pro"/>
                <a:ea typeface="Source Sans Pro"/>
                <a:cs typeface="Source Sans Pro"/>
                <a:sym typeface="Source Sans Pro"/>
                <a:hlinkClick r:id="rId6"/>
              </a:rPr>
              <a:t>, 2016</a:t>
            </a:r>
            <a:r>
              <a:rPr lang="en" sz="1150">
                <a:solidFill>
                  <a:schemeClr val="dk2"/>
                </a:solidFill>
                <a:latin typeface="Source Sans Pro"/>
                <a:ea typeface="Source Sans Pro"/>
                <a:cs typeface="Source Sans Pro"/>
                <a:sym typeface="Source Sans Pro"/>
              </a:rPr>
              <a:t> </a:t>
            </a:r>
            <a:endParaRPr sz="1200"/>
          </a:p>
        </p:txBody>
      </p:sp>
      <p:sp>
        <p:nvSpPr>
          <p:cNvPr id="486" name="Google Shape;486;p61"/>
          <p:cNvSpPr txBox="1"/>
          <p:nvPr/>
        </p:nvSpPr>
        <p:spPr>
          <a:xfrm>
            <a:off x="5128425" y="1024425"/>
            <a:ext cx="3786000" cy="3971100"/>
          </a:xfrm>
          <a:prstGeom prst="rect">
            <a:avLst/>
          </a:prstGeom>
          <a:noFill/>
          <a:ln>
            <a:noFill/>
          </a:ln>
        </p:spPr>
        <p:txBody>
          <a:bodyPr anchorCtr="0" anchor="t" bIns="91425" lIns="91425" spcFirstLastPara="1" rIns="91425" wrap="square" tIns="91425">
            <a:spAutoFit/>
          </a:bodyPr>
          <a:lstStyle/>
          <a:p>
            <a:pPr indent="-304800" lvl="0" marL="457200" rtl="0" algn="just">
              <a:lnSpc>
                <a:spcPct val="150000"/>
              </a:lnSpc>
              <a:spcBef>
                <a:spcPts val="800"/>
              </a:spcBef>
              <a:spcAft>
                <a:spcPts val="0"/>
              </a:spcAft>
              <a:buClr>
                <a:schemeClr val="dk2"/>
              </a:buClr>
              <a:buSzPts val="1200"/>
              <a:buFont typeface="Verdana"/>
              <a:buChar char="●"/>
            </a:pPr>
            <a:r>
              <a:rPr b="1" i="1" lang="en" sz="1200">
                <a:solidFill>
                  <a:schemeClr val="dk2"/>
                </a:solidFill>
                <a:latin typeface="Open Sans"/>
                <a:ea typeface="Open Sans"/>
                <a:cs typeface="Open Sans"/>
                <a:sym typeface="Open Sans"/>
              </a:rPr>
              <a:t>Different mutational processes generate unique combinations of mutation types, termed</a:t>
            </a:r>
            <a:r>
              <a:rPr lang="en" sz="1200">
                <a:solidFill>
                  <a:schemeClr val="dk2"/>
                </a:solidFill>
                <a:latin typeface="Open Sans"/>
                <a:ea typeface="Open Sans"/>
                <a:cs typeface="Open Sans"/>
                <a:sym typeface="Open Sans"/>
              </a:rPr>
              <a:t> </a:t>
            </a:r>
            <a:r>
              <a:rPr b="1" i="1" lang="en" sz="1200">
                <a:solidFill>
                  <a:schemeClr val="dk2"/>
                </a:solidFill>
                <a:latin typeface="Open Sans"/>
                <a:ea typeface="Open Sans"/>
                <a:cs typeface="Open Sans"/>
                <a:sym typeface="Open Sans"/>
              </a:rPr>
              <a:t>“Mutational Signatures”</a:t>
            </a:r>
            <a:endParaRPr b="1" i="1" sz="1200">
              <a:solidFill>
                <a:schemeClr val="dk2"/>
              </a:solidFill>
              <a:latin typeface="Open Sans"/>
              <a:ea typeface="Open Sans"/>
              <a:cs typeface="Open Sans"/>
              <a:sym typeface="Open Sans"/>
            </a:endParaRPr>
          </a:p>
          <a:p>
            <a:pPr indent="-304800" lvl="0" marL="457200" rtl="0" algn="just">
              <a:lnSpc>
                <a:spcPct val="150000"/>
              </a:lnSpc>
              <a:spcBef>
                <a:spcPts val="0"/>
              </a:spcBef>
              <a:spcAft>
                <a:spcPts val="0"/>
              </a:spcAft>
              <a:buClr>
                <a:schemeClr val="dk2"/>
              </a:buClr>
              <a:buSzPts val="1200"/>
              <a:buFont typeface="Verdana"/>
              <a:buChar char="●"/>
            </a:pPr>
            <a:r>
              <a:rPr lang="en" sz="1200">
                <a:solidFill>
                  <a:schemeClr val="dk2"/>
                </a:solidFill>
                <a:latin typeface="Open Sans"/>
                <a:ea typeface="Open Sans"/>
                <a:cs typeface="Open Sans"/>
                <a:sym typeface="Open Sans"/>
              </a:rPr>
              <a:t>Currently, four different variant classes are considered: </a:t>
            </a:r>
            <a:r>
              <a:rPr b="1" lang="en" sz="1200">
                <a:solidFill>
                  <a:schemeClr val="dk2"/>
                </a:solidFill>
                <a:latin typeface="Open Sans"/>
                <a:ea typeface="Open Sans"/>
                <a:cs typeface="Open Sans"/>
                <a:sym typeface="Open Sans"/>
              </a:rPr>
              <a:t>SBS</a:t>
            </a:r>
            <a:r>
              <a:rPr lang="en" sz="1200">
                <a:solidFill>
                  <a:schemeClr val="dk2"/>
                </a:solidFill>
                <a:latin typeface="Open Sans"/>
                <a:ea typeface="Open Sans"/>
                <a:cs typeface="Open Sans"/>
                <a:sym typeface="Open Sans"/>
              </a:rPr>
              <a:t> (Single Base Substitution), </a:t>
            </a:r>
            <a:r>
              <a:rPr b="1" lang="en" sz="1200">
                <a:solidFill>
                  <a:schemeClr val="dk2"/>
                </a:solidFill>
                <a:latin typeface="Open Sans"/>
                <a:ea typeface="Open Sans"/>
                <a:cs typeface="Open Sans"/>
                <a:sym typeface="Open Sans"/>
              </a:rPr>
              <a:t>DBS</a:t>
            </a:r>
            <a:r>
              <a:rPr lang="en" sz="1200">
                <a:solidFill>
                  <a:schemeClr val="dk2"/>
                </a:solidFill>
                <a:latin typeface="Open Sans"/>
                <a:ea typeface="Open Sans"/>
                <a:cs typeface="Open Sans"/>
                <a:sym typeface="Open Sans"/>
              </a:rPr>
              <a:t> (Double Base Substitution), </a:t>
            </a:r>
            <a:r>
              <a:rPr b="1" lang="en" sz="1200">
                <a:solidFill>
                  <a:schemeClr val="dk2"/>
                </a:solidFill>
                <a:latin typeface="Open Sans"/>
                <a:ea typeface="Open Sans"/>
                <a:cs typeface="Open Sans"/>
                <a:sym typeface="Open Sans"/>
              </a:rPr>
              <a:t>ID </a:t>
            </a:r>
            <a:r>
              <a:rPr lang="en" sz="1200">
                <a:solidFill>
                  <a:schemeClr val="dk2"/>
                </a:solidFill>
                <a:latin typeface="Open Sans"/>
                <a:ea typeface="Open Sans"/>
                <a:cs typeface="Open Sans"/>
                <a:sym typeface="Open Sans"/>
              </a:rPr>
              <a:t>(Small Insertion and Deletion), and </a:t>
            </a:r>
            <a:r>
              <a:rPr b="1" lang="en" sz="1200">
                <a:solidFill>
                  <a:schemeClr val="dk2"/>
                </a:solidFill>
                <a:latin typeface="Open Sans"/>
                <a:ea typeface="Open Sans"/>
                <a:cs typeface="Open Sans"/>
                <a:sym typeface="Open Sans"/>
              </a:rPr>
              <a:t>CN</a:t>
            </a:r>
            <a:r>
              <a:rPr lang="en" sz="1200">
                <a:solidFill>
                  <a:schemeClr val="dk2"/>
                </a:solidFill>
                <a:latin typeface="Open Sans"/>
                <a:ea typeface="Open Sans"/>
                <a:cs typeface="Open Sans"/>
                <a:sym typeface="Open Sans"/>
              </a:rPr>
              <a:t> (Copy Number Variation) Signatures</a:t>
            </a:r>
            <a:endParaRPr sz="1200">
              <a:solidFill>
                <a:schemeClr val="dk2"/>
              </a:solidFill>
              <a:latin typeface="Open Sans"/>
              <a:ea typeface="Open Sans"/>
              <a:cs typeface="Open Sans"/>
              <a:sym typeface="Open Sans"/>
            </a:endParaRPr>
          </a:p>
          <a:p>
            <a:pPr indent="-304800" lvl="0" marL="457200" rtl="0" algn="just">
              <a:lnSpc>
                <a:spcPct val="150000"/>
              </a:lnSpc>
              <a:spcBef>
                <a:spcPts val="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COSMIC signatures: https://cancer.sanger.ac .uk/signatures/</a:t>
            </a:r>
            <a:endParaRPr sz="1200">
              <a:solidFill>
                <a:schemeClr val="dk2"/>
              </a:solidFill>
              <a:latin typeface="Open Sans"/>
              <a:ea typeface="Open Sans"/>
              <a:cs typeface="Open Sans"/>
              <a:sym typeface="Open Sans"/>
            </a:endParaRPr>
          </a:p>
          <a:p>
            <a:pPr indent="-304800" lvl="0" marL="457200" rtl="0" algn="just">
              <a:lnSpc>
                <a:spcPct val="150000"/>
              </a:lnSpc>
              <a:spcBef>
                <a:spcPts val="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For additional databases for mutational signatures (see session 2) and details for mutational signature analyses (see session 5, January 18, 2023)</a:t>
            </a:r>
            <a:endParaRPr sz="1200">
              <a:solidFill>
                <a:schemeClr val="dk2"/>
              </a:solidFill>
              <a:latin typeface="Open Sans"/>
              <a:ea typeface="Open Sans"/>
              <a:cs typeface="Open Sans"/>
              <a:sym typeface="Open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62"/>
          <p:cNvSpPr txBox="1"/>
          <p:nvPr>
            <p:ph type="title"/>
          </p:nvPr>
        </p:nvSpPr>
        <p:spPr>
          <a:xfrm>
            <a:off x="628650" y="7014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n" sz="3600">
                <a:latin typeface="PT Sans Narrow"/>
                <a:ea typeface="PT Sans Narrow"/>
                <a:cs typeface="PT Sans Narrow"/>
                <a:sym typeface="PT Sans Narrow"/>
              </a:rPr>
              <a:t>Cancer driver genes</a:t>
            </a:r>
            <a:endParaRPr b="1" sz="3600">
              <a:latin typeface="PT Sans Narrow"/>
              <a:ea typeface="PT Sans Narrow"/>
              <a:cs typeface="PT Sans Narrow"/>
              <a:sym typeface="PT Sans Narrow"/>
            </a:endParaRPr>
          </a:p>
        </p:txBody>
      </p:sp>
      <p:sp>
        <p:nvSpPr>
          <p:cNvPr id="492" name="Google Shape;492;p62"/>
          <p:cNvSpPr txBox="1"/>
          <p:nvPr/>
        </p:nvSpPr>
        <p:spPr>
          <a:xfrm>
            <a:off x="383025" y="1321975"/>
            <a:ext cx="3792900" cy="1354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800"/>
              </a:spcBef>
              <a:spcAft>
                <a:spcPts val="0"/>
              </a:spcAft>
              <a:buNone/>
            </a:pPr>
            <a:r>
              <a:rPr lang="en" sz="1200" u="sng">
                <a:solidFill>
                  <a:schemeClr val="hlink"/>
                </a:solidFill>
                <a:latin typeface="Open Sans"/>
                <a:ea typeface="Open Sans"/>
                <a:cs typeface="Open Sans"/>
                <a:sym typeface="Open Sans"/>
                <a:hlinkClick r:id="rId3"/>
              </a:rPr>
              <a:t>IntOGen pipeline</a:t>
            </a:r>
            <a:r>
              <a:rPr lang="en" sz="1200">
                <a:solidFill>
                  <a:schemeClr val="dk2"/>
                </a:solidFill>
                <a:latin typeface="Open Sans"/>
                <a:ea typeface="Open Sans"/>
                <a:cs typeface="Open Sans"/>
                <a:sym typeface="Open Sans"/>
              </a:rPr>
              <a:t> (Session 2) runs 7 different driver gene identification methods and combines their output. </a:t>
            </a:r>
            <a:endParaRPr sz="1200">
              <a:solidFill>
                <a:schemeClr val="dk2"/>
              </a:solidFill>
              <a:latin typeface="Open Sans"/>
              <a:ea typeface="Open Sans"/>
              <a:cs typeface="Open Sans"/>
              <a:sym typeface="Open Sans"/>
            </a:endParaRPr>
          </a:p>
          <a:p>
            <a:pPr indent="0" lvl="0" marL="0" rtl="0" algn="just">
              <a:lnSpc>
                <a:spcPct val="150000"/>
              </a:lnSpc>
              <a:spcBef>
                <a:spcPts val="1200"/>
              </a:spcBef>
              <a:spcAft>
                <a:spcPts val="1200"/>
              </a:spcAft>
              <a:buNone/>
            </a:pPr>
            <a:r>
              <a:rPr lang="en" sz="1200">
                <a:solidFill>
                  <a:schemeClr val="dk2"/>
                </a:solidFill>
                <a:latin typeface="Open Sans"/>
                <a:ea typeface="Open Sans"/>
                <a:cs typeface="Open Sans"/>
                <a:sym typeface="Open Sans"/>
              </a:rPr>
              <a:t>More on this in session 8 (March 13, 2023)</a:t>
            </a:r>
            <a:endParaRPr sz="1200">
              <a:solidFill>
                <a:schemeClr val="dk2"/>
              </a:solidFill>
              <a:latin typeface="Open Sans"/>
              <a:ea typeface="Open Sans"/>
              <a:cs typeface="Open Sans"/>
              <a:sym typeface="Open Sans"/>
            </a:endParaRPr>
          </a:p>
        </p:txBody>
      </p:sp>
      <p:pic>
        <p:nvPicPr>
          <p:cNvPr id="493" name="Google Shape;493;p62"/>
          <p:cNvPicPr preferRelativeResize="0"/>
          <p:nvPr/>
        </p:nvPicPr>
        <p:blipFill>
          <a:blip r:embed="rId4">
            <a:alphaModFix/>
          </a:blip>
          <a:stretch>
            <a:fillRect/>
          </a:stretch>
        </p:blipFill>
        <p:spPr>
          <a:xfrm>
            <a:off x="4395450" y="879269"/>
            <a:ext cx="4600300" cy="1969952"/>
          </a:xfrm>
          <a:prstGeom prst="rect">
            <a:avLst/>
          </a:prstGeom>
          <a:noFill/>
          <a:ln>
            <a:noFill/>
          </a:ln>
        </p:spPr>
      </p:pic>
      <p:pic>
        <p:nvPicPr>
          <p:cNvPr id="494" name="Google Shape;494;p62"/>
          <p:cNvPicPr preferRelativeResize="0"/>
          <p:nvPr/>
        </p:nvPicPr>
        <p:blipFill>
          <a:blip r:embed="rId5">
            <a:alphaModFix/>
          </a:blip>
          <a:stretch>
            <a:fillRect/>
          </a:stretch>
        </p:blipFill>
        <p:spPr>
          <a:xfrm>
            <a:off x="1157850" y="2934099"/>
            <a:ext cx="7064202" cy="2059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515325" y="260519"/>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n" sz="3600">
                <a:latin typeface="PT Sans Narrow"/>
                <a:ea typeface="PT Sans Narrow"/>
                <a:cs typeface="PT Sans Narrow"/>
                <a:sym typeface="PT Sans Narrow"/>
              </a:rPr>
              <a:t>Why call somatic variants?</a:t>
            </a:r>
            <a:endParaRPr b="1" sz="3600">
              <a:latin typeface="PT Sans Narrow"/>
              <a:ea typeface="PT Sans Narrow"/>
              <a:cs typeface="PT Sans Narrow"/>
              <a:sym typeface="PT Sans Narrow"/>
            </a:endParaRPr>
          </a:p>
        </p:txBody>
      </p:sp>
      <p:sp>
        <p:nvSpPr>
          <p:cNvPr id="89" name="Google Shape;89;p18"/>
          <p:cNvSpPr txBox="1"/>
          <p:nvPr>
            <p:ph idx="1" type="body"/>
          </p:nvPr>
        </p:nvSpPr>
        <p:spPr>
          <a:xfrm>
            <a:off x="283675" y="1369225"/>
            <a:ext cx="8592300" cy="3263400"/>
          </a:xfrm>
          <a:prstGeom prst="rect">
            <a:avLst/>
          </a:prstGeom>
          <a:solidFill>
            <a:srgbClr val="D9D9D9"/>
          </a:solidFill>
        </p:spPr>
        <p:txBody>
          <a:bodyPr anchorCtr="0" anchor="t" bIns="34275" lIns="68575" spcFirstLastPara="1" rIns="68575" wrap="square" tIns="34275">
            <a:normAutofit fontScale="85000"/>
          </a:bodyPr>
          <a:lstStyle/>
          <a:p>
            <a:pPr indent="0" lvl="0" marL="0" rtl="0" algn="just">
              <a:lnSpc>
                <a:spcPct val="115000"/>
              </a:lnSpc>
              <a:spcBef>
                <a:spcPts val="800"/>
              </a:spcBef>
              <a:spcAft>
                <a:spcPts val="0"/>
              </a:spcAft>
              <a:buClr>
                <a:schemeClr val="dk1"/>
              </a:buClr>
              <a:buSzPct val="38269"/>
              <a:buFont typeface="Arial"/>
              <a:buNone/>
            </a:pPr>
            <a:r>
              <a:rPr b="1" lang="en" sz="2874" u="sng">
                <a:solidFill>
                  <a:schemeClr val="dk2"/>
                </a:solidFill>
                <a:latin typeface="Open Sans"/>
                <a:ea typeface="Open Sans"/>
                <a:cs typeface="Open Sans"/>
                <a:sym typeface="Open Sans"/>
              </a:rPr>
              <a:t>The Cancer Genome Atlas (TCGA) Program Overview:</a:t>
            </a:r>
            <a:endParaRPr b="1" sz="2874" u="sng">
              <a:solidFill>
                <a:schemeClr val="dk2"/>
              </a:solidFill>
              <a:latin typeface="Open Sans"/>
              <a:ea typeface="Open Sans"/>
              <a:cs typeface="Open Sans"/>
              <a:sym typeface="Open Sans"/>
            </a:endParaRPr>
          </a:p>
          <a:p>
            <a:pPr indent="0" lvl="0" marL="0" rtl="0" algn="just">
              <a:lnSpc>
                <a:spcPct val="115000"/>
              </a:lnSpc>
              <a:spcBef>
                <a:spcPts val="600"/>
              </a:spcBef>
              <a:spcAft>
                <a:spcPts val="0"/>
              </a:spcAft>
              <a:buClr>
                <a:schemeClr val="dk1"/>
              </a:buClr>
              <a:buSzPct val="43137"/>
              <a:buFont typeface="Arial"/>
              <a:buNone/>
            </a:pPr>
            <a:r>
              <a:rPr i="1" lang="en" sz="2550">
                <a:solidFill>
                  <a:schemeClr val="dk2"/>
                </a:solidFill>
                <a:latin typeface="Open Sans"/>
                <a:ea typeface="Open Sans"/>
                <a:cs typeface="Open Sans"/>
                <a:sym typeface="Open Sans"/>
              </a:rPr>
              <a:t>“There are at least 200 forms of cancer, and many more subtypes.  Each of these is caused by errors in DNA that cause cells to grow uncontrolled. Identifying the changes in each cancer’s complete set of DNA – its genome – and understanding how such changes interact to drive the disease will lay the foundation </a:t>
            </a:r>
            <a:r>
              <a:rPr b="1" i="1" lang="en" sz="2550">
                <a:solidFill>
                  <a:schemeClr val="dk2"/>
                </a:solidFill>
                <a:latin typeface="Open Sans"/>
                <a:ea typeface="Open Sans"/>
                <a:cs typeface="Open Sans"/>
                <a:sym typeface="Open Sans"/>
              </a:rPr>
              <a:t>for improving cancer prevention, early detection and treatment.</a:t>
            </a:r>
            <a:r>
              <a:rPr i="1" lang="en" sz="2550">
                <a:solidFill>
                  <a:schemeClr val="dk2"/>
                </a:solidFill>
                <a:latin typeface="Open Sans"/>
                <a:ea typeface="Open Sans"/>
                <a:cs typeface="Open Sans"/>
                <a:sym typeface="Open Sans"/>
              </a:rPr>
              <a:t>”</a:t>
            </a:r>
            <a:endParaRPr i="1" sz="2550">
              <a:solidFill>
                <a:schemeClr val="dk2"/>
              </a:solidFill>
              <a:latin typeface="Open Sans"/>
              <a:ea typeface="Open Sans"/>
              <a:cs typeface="Open Sans"/>
              <a:sym typeface="Open Sans"/>
            </a:endParaRPr>
          </a:p>
          <a:p>
            <a:pPr indent="0" lvl="0" marL="0" rtl="0" algn="just">
              <a:spcBef>
                <a:spcPts val="800"/>
              </a:spcBef>
              <a:spcAft>
                <a:spcPts val="1200"/>
              </a:spcAft>
              <a:buNone/>
            </a:pPr>
            <a:r>
              <a:t/>
            </a:r>
            <a:endParaRPr>
              <a:solidFill>
                <a:schemeClr val="dk2"/>
              </a:solidFill>
              <a:latin typeface="Open Sans"/>
              <a:ea typeface="Open Sans"/>
              <a:cs typeface="Open Sans"/>
              <a:sym typeface="Open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3"/>
          <p:cNvSpPr txBox="1"/>
          <p:nvPr>
            <p:ph type="title"/>
          </p:nvPr>
        </p:nvSpPr>
        <p:spPr>
          <a:xfrm>
            <a:off x="591325" y="7974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n" sz="3600">
                <a:latin typeface="PT Sans Narrow"/>
                <a:ea typeface="PT Sans Narrow"/>
                <a:cs typeface="PT Sans Narrow"/>
                <a:sym typeface="PT Sans Narrow"/>
              </a:rPr>
              <a:t>Mutational clonality analysis</a:t>
            </a:r>
            <a:endParaRPr b="1" sz="3600">
              <a:latin typeface="PT Sans Narrow"/>
              <a:ea typeface="PT Sans Narrow"/>
              <a:cs typeface="PT Sans Narrow"/>
              <a:sym typeface="PT Sans Narrow"/>
            </a:endParaRPr>
          </a:p>
        </p:txBody>
      </p:sp>
      <p:sp>
        <p:nvSpPr>
          <p:cNvPr id="500" name="Google Shape;500;p63"/>
          <p:cNvSpPr txBox="1"/>
          <p:nvPr/>
        </p:nvSpPr>
        <p:spPr>
          <a:xfrm>
            <a:off x="5133050" y="893625"/>
            <a:ext cx="3799500" cy="4168800"/>
          </a:xfrm>
          <a:prstGeom prst="rect">
            <a:avLst/>
          </a:prstGeom>
          <a:solidFill>
            <a:schemeClr val="lt1"/>
          </a:solidFill>
          <a:ln>
            <a:noFill/>
          </a:ln>
        </p:spPr>
        <p:txBody>
          <a:bodyPr anchorCtr="0" anchor="t" bIns="91425" lIns="91425" spcFirstLastPara="1" rIns="91425" wrap="square" tIns="91425">
            <a:spAutoFit/>
          </a:bodyPr>
          <a:lstStyle/>
          <a:p>
            <a:pPr indent="-298450" lvl="0" marL="457200" rtl="0" algn="just">
              <a:lnSpc>
                <a:spcPct val="150000"/>
              </a:lnSpc>
              <a:spcBef>
                <a:spcPts val="800"/>
              </a:spcBef>
              <a:spcAft>
                <a:spcPts val="0"/>
              </a:spcAft>
              <a:buClr>
                <a:schemeClr val="dk2"/>
              </a:buClr>
              <a:buSzPts val="1100"/>
              <a:buFont typeface="Open Sans"/>
              <a:buChar char="●"/>
            </a:pPr>
            <a:r>
              <a:rPr lang="en" sz="1100">
                <a:solidFill>
                  <a:schemeClr val="dk2"/>
                </a:solidFill>
                <a:latin typeface="Open Sans"/>
                <a:ea typeface="Open Sans"/>
                <a:cs typeface="Open Sans"/>
                <a:sym typeface="Open Sans"/>
              </a:rPr>
              <a:t>Over time, clonal expansions can occur, resulting in the increase of subpopulations of cells harboring distinct sets of mutations.</a:t>
            </a:r>
            <a:endParaRPr sz="1100">
              <a:solidFill>
                <a:schemeClr val="dk2"/>
              </a:solidFill>
              <a:latin typeface="Open Sans"/>
              <a:ea typeface="Open Sans"/>
              <a:cs typeface="Open Sans"/>
              <a:sym typeface="Open Sans"/>
            </a:endParaRPr>
          </a:p>
          <a:p>
            <a:pPr indent="-298450" lvl="0" marL="457200" rtl="0" algn="just">
              <a:lnSpc>
                <a:spcPct val="150000"/>
              </a:lnSpc>
              <a:spcBef>
                <a:spcPts val="1000"/>
              </a:spcBef>
              <a:spcAft>
                <a:spcPts val="0"/>
              </a:spcAft>
              <a:buClr>
                <a:schemeClr val="dk2"/>
              </a:buClr>
              <a:buSzPts val="1100"/>
              <a:buFont typeface="Open Sans"/>
              <a:buChar char="●"/>
            </a:pPr>
            <a:r>
              <a:rPr lang="en" sz="1100">
                <a:solidFill>
                  <a:schemeClr val="dk2"/>
                </a:solidFill>
                <a:latin typeface="Open Sans"/>
                <a:ea typeface="Open Sans"/>
                <a:cs typeface="Open Sans"/>
                <a:sym typeface="Open Sans"/>
              </a:rPr>
              <a:t>Using allele frequencies of mutations from sequencing data, accounting for copy number aberrations and tumor purity, an estimate of cancer cell fraction (CCF) for each mutation can be obtained.</a:t>
            </a:r>
            <a:endParaRPr sz="1100">
              <a:solidFill>
                <a:schemeClr val="dk2"/>
              </a:solidFill>
              <a:latin typeface="Open Sans"/>
              <a:ea typeface="Open Sans"/>
              <a:cs typeface="Open Sans"/>
              <a:sym typeface="Open Sans"/>
            </a:endParaRPr>
          </a:p>
          <a:p>
            <a:pPr indent="-298450" lvl="0" marL="457200" rtl="0" algn="just">
              <a:lnSpc>
                <a:spcPct val="150000"/>
              </a:lnSpc>
              <a:spcBef>
                <a:spcPts val="1000"/>
              </a:spcBef>
              <a:spcAft>
                <a:spcPts val="0"/>
              </a:spcAft>
              <a:buClr>
                <a:schemeClr val="dk2"/>
              </a:buClr>
              <a:buSzPts val="1100"/>
              <a:buFont typeface="Open Sans"/>
              <a:buChar char="●"/>
            </a:pPr>
            <a:r>
              <a:rPr lang="en" sz="1100">
                <a:solidFill>
                  <a:schemeClr val="dk2"/>
                </a:solidFill>
                <a:latin typeface="Open Sans"/>
                <a:ea typeface="Open Sans"/>
                <a:cs typeface="Open Sans"/>
                <a:sym typeface="Open Sans"/>
              </a:rPr>
              <a:t>Clustering algorithms can be applied to mutations CCF to estimate number and CCF of each subclone.</a:t>
            </a:r>
            <a:endParaRPr sz="1100">
              <a:solidFill>
                <a:schemeClr val="dk2"/>
              </a:solidFill>
              <a:latin typeface="Open Sans"/>
              <a:ea typeface="Open Sans"/>
              <a:cs typeface="Open Sans"/>
              <a:sym typeface="Open Sans"/>
            </a:endParaRPr>
          </a:p>
          <a:p>
            <a:pPr indent="-298450" lvl="0" marL="457200" rtl="0" algn="just">
              <a:lnSpc>
                <a:spcPct val="150000"/>
              </a:lnSpc>
              <a:spcBef>
                <a:spcPts val="1000"/>
              </a:spcBef>
              <a:spcAft>
                <a:spcPts val="0"/>
              </a:spcAft>
              <a:buClr>
                <a:schemeClr val="dk2"/>
              </a:buClr>
              <a:buSzPts val="1100"/>
              <a:buFont typeface="Open Sans"/>
              <a:buChar char="●"/>
            </a:pPr>
            <a:r>
              <a:rPr lang="en" sz="1100">
                <a:solidFill>
                  <a:schemeClr val="dk2"/>
                </a:solidFill>
                <a:latin typeface="Open Sans"/>
                <a:ea typeface="Open Sans"/>
                <a:cs typeface="Open Sans"/>
                <a:sym typeface="Open Sans"/>
              </a:rPr>
              <a:t>Relationship of each subclone can be then reconstructed and visualized.</a:t>
            </a:r>
            <a:endParaRPr sz="1100">
              <a:solidFill>
                <a:schemeClr val="dk2"/>
              </a:solidFill>
              <a:latin typeface="Open Sans"/>
              <a:ea typeface="Open Sans"/>
              <a:cs typeface="Open Sans"/>
              <a:sym typeface="Open Sans"/>
            </a:endParaRPr>
          </a:p>
          <a:p>
            <a:pPr indent="-298450" lvl="0" marL="457200" rtl="0" algn="just">
              <a:lnSpc>
                <a:spcPct val="150000"/>
              </a:lnSpc>
              <a:spcBef>
                <a:spcPts val="1000"/>
              </a:spcBef>
              <a:spcAft>
                <a:spcPts val="1000"/>
              </a:spcAft>
              <a:buClr>
                <a:schemeClr val="dk2"/>
              </a:buClr>
              <a:buSzPts val="1100"/>
              <a:buFont typeface="Open Sans"/>
              <a:buChar char="●"/>
            </a:pPr>
            <a:r>
              <a:rPr lang="en" sz="1100">
                <a:solidFill>
                  <a:schemeClr val="dk2"/>
                </a:solidFill>
                <a:latin typeface="Open Sans"/>
                <a:ea typeface="Open Sans"/>
                <a:cs typeface="Open Sans"/>
                <a:sym typeface="Open Sans"/>
              </a:rPr>
              <a:t>More</a:t>
            </a:r>
            <a:r>
              <a:rPr lang="en" sz="1100">
                <a:solidFill>
                  <a:schemeClr val="dk2"/>
                </a:solidFill>
                <a:latin typeface="Open Sans"/>
                <a:ea typeface="Open Sans"/>
                <a:cs typeface="Open Sans"/>
                <a:sym typeface="Open Sans"/>
              </a:rPr>
              <a:t> information in session 9 (March 20, 2023)</a:t>
            </a:r>
            <a:endParaRPr sz="1100">
              <a:solidFill>
                <a:schemeClr val="dk2"/>
              </a:solidFill>
              <a:latin typeface="Open Sans"/>
              <a:ea typeface="Open Sans"/>
              <a:cs typeface="Open Sans"/>
              <a:sym typeface="Open Sans"/>
            </a:endParaRPr>
          </a:p>
        </p:txBody>
      </p:sp>
      <p:pic>
        <p:nvPicPr>
          <p:cNvPr id="501" name="Google Shape;501;p63"/>
          <p:cNvPicPr preferRelativeResize="0"/>
          <p:nvPr/>
        </p:nvPicPr>
        <p:blipFill rotWithShape="1">
          <a:blip r:embed="rId3">
            <a:alphaModFix/>
          </a:blip>
          <a:srcRect b="0" l="50071" r="27377" t="67416"/>
          <a:stretch/>
        </p:blipFill>
        <p:spPr>
          <a:xfrm>
            <a:off x="1952700" y="3539325"/>
            <a:ext cx="1245500" cy="1249200"/>
          </a:xfrm>
          <a:prstGeom prst="rect">
            <a:avLst/>
          </a:prstGeom>
          <a:noFill/>
          <a:ln>
            <a:noFill/>
          </a:ln>
        </p:spPr>
      </p:pic>
      <p:sp>
        <p:nvSpPr>
          <p:cNvPr id="502" name="Google Shape;502;p63"/>
          <p:cNvSpPr txBox="1"/>
          <p:nvPr/>
        </p:nvSpPr>
        <p:spPr>
          <a:xfrm>
            <a:off x="56225" y="4071750"/>
            <a:ext cx="1572900" cy="349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800"/>
              </a:spcBef>
              <a:spcAft>
                <a:spcPts val="1200"/>
              </a:spcAft>
              <a:buNone/>
            </a:pPr>
            <a:r>
              <a:rPr lang="en" sz="1350" u="sng">
                <a:solidFill>
                  <a:schemeClr val="hlink"/>
                </a:solidFill>
                <a:latin typeface="Source Sans Pro"/>
                <a:ea typeface="Source Sans Pro"/>
                <a:cs typeface="Source Sans Pro"/>
                <a:sym typeface="Source Sans Pro"/>
                <a:hlinkClick r:id="rId4"/>
              </a:rPr>
              <a:t>Dendro et al. 2017</a:t>
            </a:r>
            <a:endParaRPr>
              <a:latin typeface="Source Sans Pro"/>
              <a:ea typeface="Source Sans Pro"/>
              <a:cs typeface="Source Sans Pro"/>
              <a:sym typeface="Source Sans Pro"/>
            </a:endParaRPr>
          </a:p>
        </p:txBody>
      </p:sp>
      <p:pic>
        <p:nvPicPr>
          <p:cNvPr id="503" name="Google Shape;503;p63"/>
          <p:cNvPicPr preferRelativeResize="0"/>
          <p:nvPr/>
        </p:nvPicPr>
        <p:blipFill rotWithShape="1">
          <a:blip r:embed="rId3">
            <a:alphaModFix/>
          </a:blip>
          <a:srcRect b="38464" l="54810" r="0" t="2287"/>
          <a:stretch/>
        </p:blipFill>
        <p:spPr>
          <a:xfrm>
            <a:off x="112775" y="1127275"/>
            <a:ext cx="2181826" cy="1985725"/>
          </a:xfrm>
          <a:prstGeom prst="rect">
            <a:avLst/>
          </a:prstGeom>
          <a:noFill/>
          <a:ln>
            <a:noFill/>
          </a:ln>
        </p:spPr>
      </p:pic>
      <p:pic>
        <p:nvPicPr>
          <p:cNvPr id="504" name="Google Shape;504;p63"/>
          <p:cNvPicPr preferRelativeResize="0"/>
          <p:nvPr/>
        </p:nvPicPr>
        <p:blipFill rotWithShape="1">
          <a:blip r:embed="rId3">
            <a:alphaModFix/>
          </a:blip>
          <a:srcRect b="3" l="0" r="51269" t="63627"/>
          <a:stretch/>
        </p:blipFill>
        <p:spPr>
          <a:xfrm>
            <a:off x="2377351" y="1427738"/>
            <a:ext cx="2672948" cy="1384800"/>
          </a:xfrm>
          <a:prstGeom prst="rect">
            <a:avLst/>
          </a:prstGeom>
          <a:noFill/>
          <a:ln>
            <a:noFill/>
          </a:ln>
        </p:spPr>
      </p:pic>
      <p:sp>
        <p:nvSpPr>
          <p:cNvPr id="505" name="Google Shape;505;p63"/>
          <p:cNvSpPr txBox="1"/>
          <p:nvPr/>
        </p:nvSpPr>
        <p:spPr>
          <a:xfrm>
            <a:off x="3198200" y="2847500"/>
            <a:ext cx="3000000" cy="369300"/>
          </a:xfrm>
          <a:prstGeom prst="rect">
            <a:avLst/>
          </a:prstGeom>
          <a:noFill/>
          <a:ln>
            <a:noFill/>
          </a:ln>
        </p:spPr>
        <p:txBody>
          <a:bodyPr anchorCtr="0" anchor="t" bIns="91425" lIns="91425" spcFirstLastPara="1" rIns="91425" wrap="square" tIns="91425">
            <a:spAutoFit/>
          </a:bodyPr>
          <a:lstStyle/>
          <a:p>
            <a:pPr indent="0" lvl="0" marL="457200" rtl="0" algn="just">
              <a:lnSpc>
                <a:spcPct val="150000"/>
              </a:lnSpc>
              <a:spcBef>
                <a:spcPts val="800"/>
              </a:spcBef>
              <a:spcAft>
                <a:spcPts val="1000"/>
              </a:spcAft>
              <a:buNone/>
            </a:pPr>
            <a:r>
              <a:rPr lang="en" sz="1200">
                <a:solidFill>
                  <a:schemeClr val="dk2"/>
                </a:solidFill>
                <a:latin typeface="Open Sans"/>
                <a:ea typeface="Open Sans"/>
                <a:cs typeface="Open Sans"/>
                <a:sym typeface="Open Sans"/>
              </a:rPr>
              <a:t>CCF</a:t>
            </a:r>
            <a:endParaRPr/>
          </a:p>
        </p:txBody>
      </p:sp>
      <p:cxnSp>
        <p:nvCxnSpPr>
          <p:cNvPr id="506" name="Google Shape;506;p63"/>
          <p:cNvCxnSpPr/>
          <p:nvPr/>
        </p:nvCxnSpPr>
        <p:spPr>
          <a:xfrm>
            <a:off x="1754325" y="2045450"/>
            <a:ext cx="843600" cy="0"/>
          </a:xfrm>
          <a:prstGeom prst="straightConnector1">
            <a:avLst/>
          </a:prstGeom>
          <a:noFill/>
          <a:ln cap="flat" cmpd="sng" w="28575">
            <a:solidFill>
              <a:schemeClr val="dk2"/>
            </a:solidFill>
            <a:prstDash val="solid"/>
            <a:round/>
            <a:headEnd len="med" w="med" type="none"/>
            <a:tailEnd len="med" w="med" type="triangle"/>
          </a:ln>
        </p:spPr>
      </p:cxnSp>
      <p:cxnSp>
        <p:nvCxnSpPr>
          <p:cNvPr id="507" name="Google Shape;507;p63"/>
          <p:cNvCxnSpPr/>
          <p:nvPr/>
        </p:nvCxnSpPr>
        <p:spPr>
          <a:xfrm flipH="1">
            <a:off x="2926300" y="2812525"/>
            <a:ext cx="589800" cy="546900"/>
          </a:xfrm>
          <a:prstGeom prst="straightConnector1">
            <a:avLst/>
          </a:prstGeom>
          <a:noFill/>
          <a:ln cap="flat" cmpd="sng" w="28575">
            <a:solidFill>
              <a:schemeClr val="dk2"/>
            </a:solidFill>
            <a:prstDash val="solid"/>
            <a:round/>
            <a:headEnd len="med" w="med" type="none"/>
            <a:tailEnd len="med" w="med" type="triangle"/>
          </a:ln>
        </p:spPr>
      </p:cxnSp>
      <p:cxnSp>
        <p:nvCxnSpPr>
          <p:cNvPr id="508" name="Google Shape;508;p63"/>
          <p:cNvCxnSpPr/>
          <p:nvPr/>
        </p:nvCxnSpPr>
        <p:spPr>
          <a:xfrm rot="10800000">
            <a:off x="1102275" y="3060325"/>
            <a:ext cx="312000" cy="261300"/>
          </a:xfrm>
          <a:prstGeom prst="straightConnector1">
            <a:avLst/>
          </a:prstGeom>
          <a:noFill/>
          <a:ln cap="flat" cmpd="sng" w="19050">
            <a:solidFill>
              <a:schemeClr val="dk2"/>
            </a:solidFill>
            <a:prstDash val="solid"/>
            <a:round/>
            <a:headEnd len="med" w="med" type="none"/>
            <a:tailEnd len="med" w="med" type="triangle"/>
          </a:ln>
        </p:spPr>
      </p:cxnSp>
      <p:sp>
        <p:nvSpPr>
          <p:cNvPr id="509" name="Google Shape;509;p63"/>
          <p:cNvSpPr txBox="1"/>
          <p:nvPr/>
        </p:nvSpPr>
        <p:spPr>
          <a:xfrm>
            <a:off x="997350" y="3359425"/>
            <a:ext cx="884700" cy="3387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800"/>
              </a:spcBef>
              <a:spcAft>
                <a:spcPts val="1000"/>
              </a:spcAft>
              <a:buNone/>
            </a:pPr>
            <a:r>
              <a:rPr lang="en" sz="1000">
                <a:solidFill>
                  <a:schemeClr val="dk2"/>
                </a:solidFill>
                <a:latin typeface="Open Sans"/>
                <a:ea typeface="Open Sans"/>
                <a:cs typeface="Open Sans"/>
                <a:sym typeface="Open Sans"/>
              </a:rPr>
              <a:t>Tumor cells</a:t>
            </a:r>
            <a:endParaRPr sz="1200"/>
          </a:p>
        </p:txBody>
      </p:sp>
      <p:sp>
        <p:nvSpPr>
          <p:cNvPr id="510" name="Google Shape;510;p63"/>
          <p:cNvSpPr txBox="1"/>
          <p:nvPr/>
        </p:nvSpPr>
        <p:spPr>
          <a:xfrm>
            <a:off x="0" y="3113000"/>
            <a:ext cx="1005600" cy="3387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800"/>
              </a:spcBef>
              <a:spcAft>
                <a:spcPts val="1000"/>
              </a:spcAft>
              <a:buNone/>
            </a:pPr>
            <a:r>
              <a:rPr lang="en" sz="1000">
                <a:solidFill>
                  <a:schemeClr val="dk2"/>
                </a:solidFill>
                <a:latin typeface="Open Sans"/>
                <a:ea typeface="Open Sans"/>
                <a:cs typeface="Open Sans"/>
                <a:sym typeface="Open Sans"/>
              </a:rPr>
              <a:t>Normal</a:t>
            </a:r>
            <a:r>
              <a:rPr lang="en" sz="1000">
                <a:solidFill>
                  <a:schemeClr val="dk2"/>
                </a:solidFill>
                <a:latin typeface="Open Sans"/>
                <a:ea typeface="Open Sans"/>
                <a:cs typeface="Open Sans"/>
                <a:sym typeface="Open Sans"/>
              </a:rPr>
              <a:t> cells</a:t>
            </a:r>
            <a:endParaRPr sz="1000"/>
          </a:p>
        </p:txBody>
      </p:sp>
      <p:cxnSp>
        <p:nvCxnSpPr>
          <p:cNvPr id="511" name="Google Shape;511;p63"/>
          <p:cNvCxnSpPr/>
          <p:nvPr/>
        </p:nvCxnSpPr>
        <p:spPr>
          <a:xfrm flipH="1" rot="10800000">
            <a:off x="298825" y="2777600"/>
            <a:ext cx="125400" cy="3354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64"/>
          <p:cNvSpPr txBox="1"/>
          <p:nvPr>
            <p:ph type="title"/>
          </p:nvPr>
        </p:nvSpPr>
        <p:spPr>
          <a:xfrm>
            <a:off x="485875" y="1306575"/>
            <a:ext cx="8183700" cy="119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PT Sans Narrow"/>
                <a:ea typeface="PT Sans Narrow"/>
                <a:cs typeface="PT Sans Narrow"/>
                <a:sym typeface="PT Sans Narrow"/>
              </a:rPr>
              <a:t>Thank you for your </a:t>
            </a:r>
            <a:r>
              <a:rPr b="1" lang="en">
                <a:latin typeface="PT Sans Narrow"/>
                <a:ea typeface="PT Sans Narrow"/>
                <a:cs typeface="PT Sans Narrow"/>
                <a:sym typeface="PT Sans Narrow"/>
              </a:rPr>
              <a:t>attention!</a:t>
            </a:r>
            <a:endParaRPr b="1">
              <a:latin typeface="PT Sans Narrow"/>
              <a:ea typeface="PT Sans Narrow"/>
              <a:cs typeface="PT Sans Narrow"/>
              <a:sym typeface="PT Sans Narrow"/>
            </a:endParaRPr>
          </a:p>
          <a:p>
            <a:pPr indent="0" lvl="0" marL="0" rtl="0" algn="ctr">
              <a:spcBef>
                <a:spcPts val="0"/>
              </a:spcBef>
              <a:spcAft>
                <a:spcPts val="0"/>
              </a:spcAft>
              <a:buNone/>
            </a:pPr>
            <a:r>
              <a:rPr b="1" lang="en">
                <a:latin typeface="PT Sans Narrow"/>
                <a:ea typeface="PT Sans Narrow"/>
                <a:cs typeface="PT Sans Narrow"/>
                <a:sym typeface="PT Sans Narrow"/>
              </a:rPr>
              <a:t>Questions?</a:t>
            </a:r>
            <a:endParaRPr b="1">
              <a:latin typeface="PT Sans Narrow"/>
              <a:ea typeface="PT Sans Narrow"/>
              <a:cs typeface="PT Sans Narrow"/>
              <a:sym typeface="PT Sans Narrow"/>
            </a:endParaRPr>
          </a:p>
        </p:txBody>
      </p:sp>
      <p:sp>
        <p:nvSpPr>
          <p:cNvPr id="517" name="Google Shape;517;p64"/>
          <p:cNvSpPr txBox="1"/>
          <p:nvPr>
            <p:ph type="title"/>
          </p:nvPr>
        </p:nvSpPr>
        <p:spPr>
          <a:xfrm>
            <a:off x="377450" y="3476250"/>
            <a:ext cx="8520600" cy="841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solidFill>
                  <a:schemeClr val="lt1"/>
                </a:solidFill>
                <a:latin typeface="PT Sans Narrow"/>
                <a:ea typeface="PT Sans Narrow"/>
                <a:cs typeface="PT Sans Narrow"/>
                <a:sym typeface="PT Sans Narrow"/>
              </a:rPr>
              <a:t>Next: Practical Session 4 (10:45am)</a:t>
            </a:r>
            <a:endParaRPr b="1">
              <a:solidFill>
                <a:schemeClr val="lt1"/>
              </a:solidFill>
              <a:latin typeface="PT Sans Narrow"/>
              <a:ea typeface="PT Sans Narrow"/>
              <a:cs typeface="PT Sans Narrow"/>
              <a:sym typeface="PT Sans Narro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type="title"/>
          </p:nvPr>
        </p:nvSpPr>
        <p:spPr>
          <a:xfrm>
            <a:off x="628650" y="53169"/>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sz="3600">
                <a:latin typeface="PT Sans Narrow"/>
                <a:ea typeface="PT Sans Narrow"/>
                <a:cs typeface="PT Sans Narrow"/>
                <a:sym typeface="PT Sans Narrow"/>
              </a:rPr>
              <a:t>Types of somatic genetic variation</a:t>
            </a:r>
            <a:endParaRPr sz="3600">
              <a:latin typeface="PT Sans Narrow"/>
              <a:ea typeface="PT Sans Narrow"/>
              <a:cs typeface="PT Sans Narrow"/>
              <a:sym typeface="PT Sans Narrow"/>
            </a:endParaRPr>
          </a:p>
        </p:txBody>
      </p:sp>
      <p:graphicFrame>
        <p:nvGraphicFramePr>
          <p:cNvPr id="95" name="Google Shape;95;p19"/>
          <p:cNvGraphicFramePr/>
          <p:nvPr/>
        </p:nvGraphicFramePr>
        <p:xfrm>
          <a:off x="285700" y="920080"/>
          <a:ext cx="3000000" cy="3000000"/>
        </p:xfrm>
        <a:graphic>
          <a:graphicData uri="http://schemas.openxmlformats.org/drawingml/2006/table">
            <a:tbl>
              <a:tblPr>
                <a:noFill/>
                <a:tableStyleId>{B3C826BE-F490-429F-A674-5786B83DEA92}</a:tableStyleId>
              </a:tblPr>
              <a:tblGrid>
                <a:gridCol w="1795300"/>
                <a:gridCol w="3388650"/>
                <a:gridCol w="3388650"/>
              </a:tblGrid>
              <a:tr h="512225">
                <a:tc>
                  <a:txBody>
                    <a:bodyPr/>
                    <a:lstStyle/>
                    <a:p>
                      <a:pPr indent="0" lvl="0" marL="0" rtl="0" algn="ctr">
                        <a:spcBef>
                          <a:spcPts val="0"/>
                        </a:spcBef>
                        <a:spcAft>
                          <a:spcPts val="0"/>
                        </a:spcAft>
                        <a:buNone/>
                      </a:pPr>
                      <a:r>
                        <a:rPr b="1" lang="en" sz="1200">
                          <a:latin typeface="Open Sans"/>
                          <a:ea typeface="Open Sans"/>
                          <a:cs typeface="Open Sans"/>
                          <a:sym typeface="Open Sans"/>
                        </a:rPr>
                        <a:t>Type of variation</a:t>
                      </a:r>
                      <a:endParaRPr b="1" sz="1200">
                        <a:latin typeface="Open Sans"/>
                        <a:ea typeface="Open Sans"/>
                        <a:cs typeface="Open Sans"/>
                        <a:sym typeface="Open Sans"/>
                      </a:endParaRPr>
                    </a:p>
                  </a:txBody>
                  <a:tcPr marT="91425" marB="91425" marR="91425" marL="91425" anchor="ctr">
                    <a:solidFill>
                      <a:srgbClr val="EFEFEF"/>
                    </a:solidFill>
                  </a:tcPr>
                </a:tc>
                <a:tc>
                  <a:txBody>
                    <a:bodyPr/>
                    <a:lstStyle/>
                    <a:p>
                      <a:pPr indent="0" lvl="0" marL="0" rtl="0" algn="ctr">
                        <a:spcBef>
                          <a:spcPts val="0"/>
                        </a:spcBef>
                        <a:spcAft>
                          <a:spcPts val="0"/>
                        </a:spcAft>
                        <a:buNone/>
                      </a:pPr>
                      <a:r>
                        <a:rPr b="1" lang="en" sz="1200">
                          <a:latin typeface="Open Sans"/>
                          <a:ea typeface="Open Sans"/>
                          <a:cs typeface="Open Sans"/>
                          <a:sym typeface="Open Sans"/>
                        </a:rPr>
                        <a:t>Description</a:t>
                      </a:r>
                      <a:endParaRPr b="1" sz="1200">
                        <a:latin typeface="Open Sans"/>
                        <a:ea typeface="Open Sans"/>
                        <a:cs typeface="Open Sans"/>
                        <a:sym typeface="Open Sans"/>
                      </a:endParaRPr>
                    </a:p>
                  </a:txBody>
                  <a:tcPr marT="91425" marB="91425" marR="91425" marL="91425" anchor="ctr">
                    <a:solidFill>
                      <a:srgbClr val="EFEFEF"/>
                    </a:solidFill>
                  </a:tcPr>
                </a:tc>
                <a:tc>
                  <a:txBody>
                    <a:bodyPr/>
                    <a:lstStyle/>
                    <a:p>
                      <a:pPr indent="0" lvl="0" marL="0" rtl="0" algn="ctr">
                        <a:spcBef>
                          <a:spcPts val="0"/>
                        </a:spcBef>
                        <a:spcAft>
                          <a:spcPts val="0"/>
                        </a:spcAft>
                        <a:buNone/>
                      </a:pPr>
                      <a:r>
                        <a:rPr b="1" lang="en" sz="1200">
                          <a:latin typeface="Open Sans"/>
                          <a:ea typeface="Open Sans"/>
                          <a:cs typeface="Open Sans"/>
                          <a:sym typeface="Open Sans"/>
                        </a:rPr>
                        <a:t>Visualization</a:t>
                      </a:r>
                      <a:endParaRPr b="1" sz="1200">
                        <a:latin typeface="Open Sans"/>
                        <a:ea typeface="Open Sans"/>
                        <a:cs typeface="Open Sans"/>
                        <a:sym typeface="Open Sans"/>
                      </a:endParaRPr>
                    </a:p>
                  </a:txBody>
                  <a:tcPr marT="91425" marB="91425" marR="91425" marL="91425" anchor="ctr">
                    <a:solidFill>
                      <a:srgbClr val="EFEFEF"/>
                    </a:solidFill>
                  </a:tcPr>
                </a:tc>
              </a:tr>
              <a:tr h="1251100">
                <a:tc>
                  <a:txBody>
                    <a:bodyPr/>
                    <a:lstStyle/>
                    <a:p>
                      <a:pPr indent="0" lvl="0" marL="0" rtl="0" algn="l">
                        <a:spcBef>
                          <a:spcPts val="0"/>
                        </a:spcBef>
                        <a:spcAft>
                          <a:spcPts val="0"/>
                        </a:spcAft>
                        <a:buNone/>
                      </a:pPr>
                      <a:r>
                        <a:rPr b="1" lang="en" sz="1000">
                          <a:latin typeface="Open Sans"/>
                          <a:ea typeface="Open Sans"/>
                          <a:cs typeface="Open Sans"/>
                          <a:sym typeface="Open Sans"/>
                        </a:rPr>
                        <a:t>Short variants</a:t>
                      </a:r>
                      <a:endParaRPr b="1" sz="1000">
                        <a:latin typeface="Open Sans"/>
                        <a:ea typeface="Open Sans"/>
                        <a:cs typeface="Open Sans"/>
                        <a:sym typeface="Open Sans"/>
                      </a:endParaRPr>
                    </a:p>
                  </a:txBody>
                  <a:tcPr marT="91425" marB="91425" marR="91425" marL="91425">
                    <a:solidFill>
                      <a:srgbClr val="EFEFEF"/>
                    </a:solidFill>
                  </a:tcPr>
                </a:tc>
                <a:tc>
                  <a:txBody>
                    <a:bodyPr/>
                    <a:lstStyle/>
                    <a:p>
                      <a:pPr indent="0" lvl="0" marL="0" rtl="0" algn="l">
                        <a:lnSpc>
                          <a:spcPct val="150000"/>
                        </a:lnSpc>
                        <a:spcBef>
                          <a:spcPts val="700"/>
                        </a:spcBef>
                        <a:spcAft>
                          <a:spcPts val="0"/>
                        </a:spcAft>
                        <a:buNone/>
                      </a:pPr>
                      <a:r>
                        <a:rPr lang="en" sz="1000">
                          <a:solidFill>
                            <a:schemeClr val="dk2"/>
                          </a:solidFill>
                          <a:latin typeface="Open Sans"/>
                          <a:ea typeface="Open Sans"/>
                          <a:cs typeface="Open Sans"/>
                          <a:sym typeface="Open Sans"/>
                        </a:rPr>
                        <a:t>Single Nucleotide Variants (</a:t>
                      </a:r>
                      <a:r>
                        <a:rPr b="1" lang="en" sz="1000">
                          <a:solidFill>
                            <a:schemeClr val="dk2"/>
                          </a:solidFill>
                          <a:latin typeface="Open Sans"/>
                          <a:ea typeface="Open Sans"/>
                          <a:cs typeface="Open Sans"/>
                          <a:sym typeface="Open Sans"/>
                        </a:rPr>
                        <a:t>SNV</a:t>
                      </a:r>
                      <a:r>
                        <a:rPr lang="en" sz="1000">
                          <a:solidFill>
                            <a:schemeClr val="dk2"/>
                          </a:solidFill>
                          <a:latin typeface="Open Sans"/>
                          <a:ea typeface="Open Sans"/>
                          <a:cs typeface="Open Sans"/>
                          <a:sym typeface="Open Sans"/>
                        </a:rPr>
                        <a:t>s) </a:t>
                      </a:r>
                      <a:endParaRPr sz="1000">
                        <a:solidFill>
                          <a:schemeClr val="dk2"/>
                        </a:solidFill>
                        <a:latin typeface="Open Sans"/>
                        <a:ea typeface="Open Sans"/>
                        <a:cs typeface="Open Sans"/>
                        <a:sym typeface="Open Sans"/>
                      </a:endParaRPr>
                    </a:p>
                    <a:p>
                      <a:pPr indent="0" lvl="0" marL="0" rtl="0" algn="l">
                        <a:lnSpc>
                          <a:spcPct val="150000"/>
                        </a:lnSpc>
                        <a:spcBef>
                          <a:spcPts val="700"/>
                        </a:spcBef>
                        <a:spcAft>
                          <a:spcPts val="0"/>
                        </a:spcAft>
                        <a:buNone/>
                      </a:pPr>
                      <a:r>
                        <a:rPr lang="en" sz="1000">
                          <a:solidFill>
                            <a:schemeClr val="dk2"/>
                          </a:solidFill>
                          <a:latin typeface="Open Sans"/>
                          <a:ea typeface="Open Sans"/>
                          <a:cs typeface="Open Sans"/>
                          <a:sym typeface="Open Sans"/>
                        </a:rPr>
                        <a:t>Short Insertions or Deletions (</a:t>
                      </a:r>
                      <a:r>
                        <a:rPr b="1" lang="en" sz="1000">
                          <a:solidFill>
                            <a:schemeClr val="dk2"/>
                          </a:solidFill>
                          <a:latin typeface="Open Sans"/>
                          <a:ea typeface="Open Sans"/>
                          <a:cs typeface="Open Sans"/>
                          <a:sym typeface="Open Sans"/>
                        </a:rPr>
                        <a:t>Indel</a:t>
                      </a:r>
                      <a:r>
                        <a:rPr lang="en" sz="1000">
                          <a:solidFill>
                            <a:schemeClr val="dk2"/>
                          </a:solidFill>
                          <a:latin typeface="Open Sans"/>
                          <a:ea typeface="Open Sans"/>
                          <a:cs typeface="Open Sans"/>
                          <a:sym typeface="Open Sans"/>
                        </a:rPr>
                        <a:t>s) (2bp- 1Kb)</a:t>
                      </a:r>
                      <a:endParaRPr sz="10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000">
                        <a:latin typeface="Open Sans"/>
                        <a:ea typeface="Open Sans"/>
                        <a:cs typeface="Open Sans"/>
                        <a:sym typeface="Open Sans"/>
                      </a:endParaRPr>
                    </a:p>
                  </a:txBody>
                  <a:tcPr marT="91425" marB="91425" marR="91425" marL="91425"/>
                </a:tc>
                <a:tc>
                  <a:txBody>
                    <a:bodyPr/>
                    <a:lstStyle/>
                    <a:p>
                      <a:pPr indent="0" lvl="0" marL="0" rtl="0" algn="l">
                        <a:lnSpc>
                          <a:spcPct val="150000"/>
                        </a:lnSpc>
                        <a:spcBef>
                          <a:spcPts val="700"/>
                        </a:spcBef>
                        <a:spcAft>
                          <a:spcPts val="0"/>
                        </a:spcAft>
                        <a:buNone/>
                      </a:pPr>
                      <a:r>
                        <a:t/>
                      </a:r>
                      <a:endParaRPr sz="1000">
                        <a:solidFill>
                          <a:schemeClr val="dk2"/>
                        </a:solidFill>
                        <a:latin typeface="Open Sans"/>
                        <a:ea typeface="Open Sans"/>
                        <a:cs typeface="Open Sans"/>
                        <a:sym typeface="Open Sans"/>
                      </a:endParaRPr>
                    </a:p>
                  </a:txBody>
                  <a:tcPr marT="91425" marB="91425" marR="91425" marL="91425"/>
                </a:tc>
              </a:tr>
              <a:tr h="985975">
                <a:tc>
                  <a:txBody>
                    <a:bodyPr/>
                    <a:lstStyle/>
                    <a:p>
                      <a:pPr indent="0" lvl="0" marL="0" rtl="0" algn="l">
                        <a:spcBef>
                          <a:spcPts val="0"/>
                        </a:spcBef>
                        <a:spcAft>
                          <a:spcPts val="0"/>
                        </a:spcAft>
                        <a:buNone/>
                      </a:pPr>
                      <a:r>
                        <a:rPr b="1" lang="en" sz="1000">
                          <a:latin typeface="Open Sans"/>
                          <a:ea typeface="Open Sans"/>
                          <a:cs typeface="Open Sans"/>
                          <a:sym typeface="Open Sans"/>
                        </a:rPr>
                        <a:t>Unbalanced SVs</a:t>
                      </a:r>
                      <a:endParaRPr b="1" sz="1000">
                        <a:latin typeface="Open Sans"/>
                        <a:ea typeface="Open Sans"/>
                        <a:cs typeface="Open Sans"/>
                        <a:sym typeface="Open Sans"/>
                      </a:endParaRPr>
                    </a:p>
                  </a:txBody>
                  <a:tcPr marT="91425" marB="91425" marR="91425" marL="91425">
                    <a:solidFill>
                      <a:srgbClr val="EFEFEF"/>
                    </a:solidFill>
                  </a:tcPr>
                </a:tc>
                <a:tc>
                  <a:txBody>
                    <a:bodyPr/>
                    <a:lstStyle/>
                    <a:p>
                      <a:pPr indent="0" lvl="0" marL="0" rtl="0" algn="l">
                        <a:lnSpc>
                          <a:spcPct val="150000"/>
                        </a:lnSpc>
                        <a:spcBef>
                          <a:spcPts val="700"/>
                        </a:spcBef>
                        <a:spcAft>
                          <a:spcPts val="0"/>
                        </a:spcAft>
                        <a:buNone/>
                      </a:pPr>
                      <a:r>
                        <a:rPr lang="en" sz="1000">
                          <a:solidFill>
                            <a:schemeClr val="dk2"/>
                          </a:solidFill>
                          <a:latin typeface="Open Sans"/>
                          <a:ea typeface="Open Sans"/>
                          <a:cs typeface="Open Sans"/>
                          <a:sym typeface="Open Sans"/>
                        </a:rPr>
                        <a:t>Somatic Copy Number Alterations (</a:t>
                      </a:r>
                      <a:r>
                        <a:rPr b="1" lang="en" sz="1000">
                          <a:solidFill>
                            <a:schemeClr val="dk2"/>
                          </a:solidFill>
                          <a:latin typeface="Open Sans"/>
                          <a:ea typeface="Open Sans"/>
                          <a:cs typeface="Open Sans"/>
                          <a:sym typeface="Open Sans"/>
                        </a:rPr>
                        <a:t>SCNA</a:t>
                      </a:r>
                      <a:r>
                        <a:rPr lang="en" sz="1000">
                          <a:solidFill>
                            <a:schemeClr val="dk2"/>
                          </a:solidFill>
                          <a:latin typeface="Open Sans"/>
                          <a:ea typeface="Open Sans"/>
                          <a:cs typeface="Open Sans"/>
                          <a:sym typeface="Open Sans"/>
                        </a:rPr>
                        <a:t>s) - copy number gain/loss (Session 7)</a:t>
                      </a:r>
                      <a:endParaRPr b="1" sz="10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000">
                        <a:latin typeface="Open Sans"/>
                        <a:ea typeface="Open Sans"/>
                        <a:cs typeface="Open Sans"/>
                        <a:sym typeface="Open Sans"/>
                      </a:endParaRPr>
                    </a:p>
                  </a:txBody>
                  <a:tcPr marT="91425" marB="91425" marR="91425" marL="91425"/>
                </a:tc>
                <a:tc>
                  <a:txBody>
                    <a:bodyPr/>
                    <a:lstStyle/>
                    <a:p>
                      <a:pPr indent="0" lvl="0" marL="0" rtl="0" algn="l">
                        <a:lnSpc>
                          <a:spcPct val="150000"/>
                        </a:lnSpc>
                        <a:spcBef>
                          <a:spcPts val="700"/>
                        </a:spcBef>
                        <a:spcAft>
                          <a:spcPts val="0"/>
                        </a:spcAft>
                        <a:buNone/>
                      </a:pPr>
                      <a:r>
                        <a:t/>
                      </a:r>
                      <a:endParaRPr sz="1000">
                        <a:solidFill>
                          <a:schemeClr val="dk2"/>
                        </a:solidFill>
                        <a:latin typeface="Open Sans"/>
                        <a:ea typeface="Open Sans"/>
                        <a:cs typeface="Open Sans"/>
                        <a:sym typeface="Open Sans"/>
                      </a:endParaRPr>
                    </a:p>
                  </a:txBody>
                  <a:tcPr marT="91425" marB="91425" marR="91425" marL="91425"/>
                </a:tc>
              </a:tr>
              <a:tr h="798125">
                <a:tc>
                  <a:txBody>
                    <a:bodyPr/>
                    <a:lstStyle/>
                    <a:p>
                      <a:pPr indent="0" lvl="0" marL="0" rtl="0" algn="l">
                        <a:spcBef>
                          <a:spcPts val="0"/>
                        </a:spcBef>
                        <a:spcAft>
                          <a:spcPts val="0"/>
                        </a:spcAft>
                        <a:buNone/>
                      </a:pPr>
                      <a:r>
                        <a:rPr b="1" lang="en" sz="1000">
                          <a:latin typeface="Open Sans"/>
                          <a:ea typeface="Open Sans"/>
                          <a:cs typeface="Open Sans"/>
                          <a:sym typeface="Open Sans"/>
                        </a:rPr>
                        <a:t>Balanced SVs</a:t>
                      </a:r>
                      <a:endParaRPr b="1" sz="1000">
                        <a:latin typeface="Open Sans"/>
                        <a:ea typeface="Open Sans"/>
                        <a:cs typeface="Open Sans"/>
                        <a:sym typeface="Open Sans"/>
                      </a:endParaRPr>
                    </a:p>
                  </a:txBody>
                  <a:tcPr marT="91425" marB="91425" marR="91425" marL="91425">
                    <a:solidFill>
                      <a:srgbClr val="EFEFEF"/>
                    </a:solidFill>
                  </a:tcPr>
                </a:tc>
                <a:tc>
                  <a:txBody>
                    <a:bodyPr/>
                    <a:lstStyle/>
                    <a:p>
                      <a:pPr indent="0" lvl="0" marL="0" rtl="0" algn="l">
                        <a:lnSpc>
                          <a:spcPct val="150000"/>
                        </a:lnSpc>
                        <a:spcBef>
                          <a:spcPts val="700"/>
                        </a:spcBef>
                        <a:spcAft>
                          <a:spcPts val="0"/>
                        </a:spcAft>
                        <a:buNone/>
                      </a:pPr>
                      <a:r>
                        <a:rPr lang="en" sz="1000">
                          <a:solidFill>
                            <a:schemeClr val="dk2"/>
                          </a:solidFill>
                          <a:latin typeface="Open Sans"/>
                          <a:ea typeface="Open Sans"/>
                          <a:cs typeface="Open Sans"/>
                          <a:sym typeface="Open Sans"/>
                        </a:rPr>
                        <a:t>Structural Variants (</a:t>
                      </a:r>
                      <a:r>
                        <a:rPr b="1" lang="en" sz="1000">
                          <a:solidFill>
                            <a:schemeClr val="dk2"/>
                          </a:solidFill>
                          <a:latin typeface="Open Sans"/>
                          <a:ea typeface="Open Sans"/>
                          <a:cs typeface="Open Sans"/>
                          <a:sym typeface="Open Sans"/>
                        </a:rPr>
                        <a:t>SV</a:t>
                      </a:r>
                      <a:r>
                        <a:rPr lang="en" sz="1000">
                          <a:solidFill>
                            <a:schemeClr val="dk2"/>
                          </a:solidFill>
                          <a:latin typeface="Open Sans"/>
                          <a:ea typeface="Open Sans"/>
                          <a:cs typeface="Open Sans"/>
                          <a:sym typeface="Open Sans"/>
                        </a:rPr>
                        <a:t>s): large insertion/deletion, inversion, translocation, tandem/dispersed duplication (Session 6)</a:t>
                      </a:r>
                      <a:endParaRPr sz="1000">
                        <a:latin typeface="Open Sans"/>
                        <a:ea typeface="Open Sans"/>
                        <a:cs typeface="Open Sans"/>
                        <a:sym typeface="Open Sans"/>
                      </a:endParaRPr>
                    </a:p>
                  </a:txBody>
                  <a:tcPr marT="91425" marB="91425" marR="91425" marL="91425"/>
                </a:tc>
                <a:tc>
                  <a:txBody>
                    <a:bodyPr/>
                    <a:lstStyle/>
                    <a:p>
                      <a:pPr indent="0" lvl="0" marL="0" rtl="0" algn="l">
                        <a:lnSpc>
                          <a:spcPct val="150000"/>
                        </a:lnSpc>
                        <a:spcBef>
                          <a:spcPts val="700"/>
                        </a:spcBef>
                        <a:spcAft>
                          <a:spcPts val="0"/>
                        </a:spcAft>
                        <a:buNone/>
                      </a:pPr>
                      <a:r>
                        <a:t/>
                      </a:r>
                      <a:endParaRPr sz="1000">
                        <a:solidFill>
                          <a:schemeClr val="dk2"/>
                        </a:solidFill>
                        <a:latin typeface="Open Sans"/>
                        <a:ea typeface="Open Sans"/>
                        <a:cs typeface="Open Sans"/>
                        <a:sym typeface="Open Sans"/>
                      </a:endParaRPr>
                    </a:p>
                  </a:txBody>
                  <a:tcPr marT="91425" marB="91425" marR="91425" marL="91425"/>
                </a:tc>
              </a:tr>
            </a:tbl>
          </a:graphicData>
        </a:graphic>
      </p:graphicFrame>
      <p:pic>
        <p:nvPicPr>
          <p:cNvPr id="96" name="Google Shape;96;p19"/>
          <p:cNvPicPr preferRelativeResize="0"/>
          <p:nvPr/>
        </p:nvPicPr>
        <p:blipFill rotWithShape="1">
          <a:blip r:embed="rId3">
            <a:alphaModFix/>
          </a:blip>
          <a:srcRect b="35313" l="0" r="0" t="3770"/>
          <a:stretch/>
        </p:blipFill>
        <p:spPr>
          <a:xfrm>
            <a:off x="5995774" y="2703925"/>
            <a:ext cx="2293891" cy="928163"/>
          </a:xfrm>
          <a:prstGeom prst="rect">
            <a:avLst/>
          </a:prstGeom>
          <a:noFill/>
          <a:ln>
            <a:noFill/>
          </a:ln>
        </p:spPr>
      </p:pic>
      <p:pic>
        <p:nvPicPr>
          <p:cNvPr id="97" name="Google Shape;97;p19"/>
          <p:cNvPicPr preferRelativeResize="0"/>
          <p:nvPr/>
        </p:nvPicPr>
        <p:blipFill rotWithShape="1">
          <a:blip r:embed="rId3">
            <a:alphaModFix/>
          </a:blip>
          <a:srcRect b="-1585" l="0" r="0" t="71724"/>
          <a:stretch/>
        </p:blipFill>
        <p:spPr>
          <a:xfrm>
            <a:off x="5554525" y="3739650"/>
            <a:ext cx="3176374" cy="679308"/>
          </a:xfrm>
          <a:prstGeom prst="rect">
            <a:avLst/>
          </a:prstGeom>
          <a:noFill/>
          <a:ln>
            <a:noFill/>
          </a:ln>
        </p:spPr>
      </p:pic>
      <p:sp>
        <p:nvSpPr>
          <p:cNvPr id="98" name="Google Shape;98;p19"/>
          <p:cNvSpPr txBox="1"/>
          <p:nvPr/>
        </p:nvSpPr>
        <p:spPr>
          <a:xfrm>
            <a:off x="6072126" y="2365236"/>
            <a:ext cx="730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Open Sans"/>
                <a:ea typeface="Open Sans"/>
                <a:cs typeface="Open Sans"/>
                <a:sym typeface="Open Sans"/>
              </a:rPr>
              <a:t>SNV</a:t>
            </a:r>
            <a:endParaRPr b="1" sz="1000">
              <a:latin typeface="Open Sans"/>
              <a:ea typeface="Open Sans"/>
              <a:cs typeface="Open Sans"/>
              <a:sym typeface="Open Sans"/>
            </a:endParaRPr>
          </a:p>
        </p:txBody>
      </p:sp>
      <p:sp>
        <p:nvSpPr>
          <p:cNvPr id="99" name="Google Shape;99;p19"/>
          <p:cNvSpPr txBox="1"/>
          <p:nvPr/>
        </p:nvSpPr>
        <p:spPr>
          <a:xfrm>
            <a:off x="7658976" y="2365236"/>
            <a:ext cx="649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Open Sans"/>
                <a:ea typeface="Open Sans"/>
                <a:cs typeface="Open Sans"/>
                <a:sym typeface="Open Sans"/>
              </a:rPr>
              <a:t>Indel</a:t>
            </a:r>
            <a:endParaRPr b="1" sz="1000">
              <a:latin typeface="Open Sans"/>
              <a:ea typeface="Open Sans"/>
              <a:cs typeface="Open Sans"/>
              <a:sym typeface="Open Sans"/>
            </a:endParaRPr>
          </a:p>
        </p:txBody>
      </p:sp>
      <p:pic>
        <p:nvPicPr>
          <p:cNvPr id="100" name="Google Shape;100;p19"/>
          <p:cNvPicPr preferRelativeResize="0"/>
          <p:nvPr/>
        </p:nvPicPr>
        <p:blipFill>
          <a:blip r:embed="rId4">
            <a:alphaModFix/>
          </a:blip>
          <a:stretch>
            <a:fillRect/>
          </a:stretch>
        </p:blipFill>
        <p:spPr>
          <a:xfrm>
            <a:off x="5889650" y="1452825"/>
            <a:ext cx="1148924" cy="1031703"/>
          </a:xfrm>
          <a:prstGeom prst="rect">
            <a:avLst/>
          </a:prstGeom>
          <a:noFill/>
          <a:ln>
            <a:noFill/>
          </a:ln>
        </p:spPr>
      </p:pic>
      <p:pic>
        <p:nvPicPr>
          <p:cNvPr id="101" name="Google Shape;101;p19"/>
          <p:cNvPicPr preferRelativeResize="0"/>
          <p:nvPr/>
        </p:nvPicPr>
        <p:blipFill>
          <a:blip r:embed="rId5">
            <a:alphaModFix/>
          </a:blip>
          <a:stretch>
            <a:fillRect/>
          </a:stretch>
        </p:blipFill>
        <p:spPr>
          <a:xfrm>
            <a:off x="7221861" y="1452825"/>
            <a:ext cx="1424163" cy="980058"/>
          </a:xfrm>
          <a:prstGeom prst="rect">
            <a:avLst/>
          </a:prstGeom>
          <a:noFill/>
          <a:ln>
            <a:noFill/>
          </a:ln>
        </p:spPr>
      </p:pic>
      <p:sp>
        <p:nvSpPr>
          <p:cNvPr id="102" name="Google Shape;102;p19"/>
          <p:cNvSpPr txBox="1"/>
          <p:nvPr/>
        </p:nvSpPr>
        <p:spPr>
          <a:xfrm>
            <a:off x="507600" y="4526500"/>
            <a:ext cx="8128800" cy="369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800"/>
              </a:spcBef>
              <a:spcAft>
                <a:spcPts val="1200"/>
              </a:spcAft>
              <a:buNone/>
            </a:pPr>
            <a:r>
              <a:rPr b="1" lang="en" sz="1200">
                <a:solidFill>
                  <a:srgbClr val="FF0000"/>
                </a:solidFill>
                <a:latin typeface="Open Sans"/>
                <a:ea typeface="Open Sans"/>
                <a:cs typeface="Open Sans"/>
                <a:sym typeface="Open Sans"/>
              </a:rPr>
              <a:t>Short variant (SNVs and Indels) discovery and analyses will be the main focus of today’s session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latin typeface="PT Sans Narrow"/>
                <a:ea typeface="PT Sans Narrow"/>
                <a:cs typeface="PT Sans Narrow"/>
                <a:sym typeface="PT Sans Narrow"/>
              </a:rPr>
              <a:t>Framework for short variant discovery (GATK)</a:t>
            </a:r>
            <a:endParaRPr b="1">
              <a:latin typeface="PT Sans Narrow"/>
              <a:ea typeface="PT Sans Narrow"/>
              <a:cs typeface="PT Sans Narrow"/>
              <a:sym typeface="PT Sans Narro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21"/>
          <p:cNvPicPr preferRelativeResize="0"/>
          <p:nvPr/>
        </p:nvPicPr>
        <p:blipFill>
          <a:blip r:embed="rId3">
            <a:alphaModFix/>
          </a:blip>
          <a:stretch>
            <a:fillRect/>
          </a:stretch>
        </p:blipFill>
        <p:spPr>
          <a:xfrm>
            <a:off x="1037063" y="972450"/>
            <a:ext cx="7528626" cy="1064419"/>
          </a:xfrm>
          <a:prstGeom prst="rect">
            <a:avLst/>
          </a:prstGeom>
          <a:noFill/>
          <a:ln>
            <a:noFill/>
          </a:ln>
        </p:spPr>
      </p:pic>
      <p:sp>
        <p:nvSpPr>
          <p:cNvPr id="113" name="Google Shape;113;p21"/>
          <p:cNvSpPr txBox="1"/>
          <p:nvPr>
            <p:ph type="title"/>
          </p:nvPr>
        </p:nvSpPr>
        <p:spPr>
          <a:xfrm>
            <a:off x="628650" y="4524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n" sz="3600">
                <a:latin typeface="PT Sans Narrow"/>
                <a:ea typeface="PT Sans Narrow"/>
                <a:cs typeface="PT Sans Narrow"/>
                <a:sym typeface="PT Sans Narrow"/>
              </a:rPr>
              <a:t>Framework for short variant discovery (GATK)</a:t>
            </a:r>
            <a:endParaRPr b="1" sz="3600">
              <a:latin typeface="PT Sans Narrow"/>
              <a:ea typeface="PT Sans Narrow"/>
              <a:cs typeface="PT Sans Narrow"/>
              <a:sym typeface="PT Sans Narrow"/>
            </a:endParaRPr>
          </a:p>
        </p:txBody>
      </p:sp>
      <p:sp>
        <p:nvSpPr>
          <p:cNvPr id="114" name="Google Shape;114;p21"/>
          <p:cNvSpPr txBox="1"/>
          <p:nvPr/>
        </p:nvSpPr>
        <p:spPr>
          <a:xfrm>
            <a:off x="557425" y="2233500"/>
            <a:ext cx="8234700" cy="23088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Clr>
                <a:schemeClr val="dk1"/>
              </a:buClr>
              <a:buSzPts val="1200"/>
              <a:buFont typeface="Open Sans"/>
              <a:buChar char="●"/>
            </a:pPr>
            <a:r>
              <a:rPr lang="en" sz="1200">
                <a:solidFill>
                  <a:schemeClr val="dk2"/>
                </a:solidFill>
                <a:highlight>
                  <a:srgbClr val="FFFFFF"/>
                </a:highlight>
                <a:latin typeface="Open Sans"/>
                <a:ea typeface="Open Sans"/>
                <a:cs typeface="Open Sans"/>
                <a:sym typeface="Open Sans"/>
              </a:rPr>
              <a:t>Developed by the Broad Institute:</a:t>
            </a:r>
            <a:r>
              <a:rPr lang="en" sz="1200">
                <a:solidFill>
                  <a:schemeClr val="dk1"/>
                </a:solidFill>
                <a:highlight>
                  <a:srgbClr val="FFFFFF"/>
                </a:highlight>
                <a:latin typeface="Open Sans"/>
                <a:ea typeface="Open Sans"/>
                <a:cs typeface="Open Sans"/>
                <a:sym typeface="Open Sans"/>
              </a:rPr>
              <a:t> </a:t>
            </a:r>
            <a:r>
              <a:rPr lang="en" sz="1200" u="sng">
                <a:solidFill>
                  <a:schemeClr val="hlink"/>
                </a:solidFill>
                <a:highlight>
                  <a:srgbClr val="FFFFFF"/>
                </a:highlight>
                <a:latin typeface="Open Sans"/>
                <a:ea typeface="Open Sans"/>
                <a:cs typeface="Open Sans"/>
                <a:sym typeface="Open Sans"/>
                <a:hlinkClick r:id="rId4"/>
              </a:rPr>
              <a:t>https://gatk.broadinstitute.org/</a:t>
            </a:r>
            <a:r>
              <a:rPr lang="en" sz="1200">
                <a:solidFill>
                  <a:schemeClr val="dk2"/>
                </a:solidFill>
                <a:highlight>
                  <a:schemeClr val="lt1"/>
                </a:highlight>
                <a:latin typeface="Open Sans"/>
                <a:ea typeface="Open Sans"/>
                <a:cs typeface="Open Sans"/>
                <a:sym typeface="Open Sans"/>
              </a:rPr>
              <a:t>.</a:t>
            </a:r>
            <a:endParaRPr sz="1200">
              <a:solidFill>
                <a:schemeClr val="dk1"/>
              </a:solidFill>
              <a:highlight>
                <a:srgbClr val="FFFFFF"/>
              </a:highlight>
              <a:latin typeface="Open Sans"/>
              <a:ea typeface="Open Sans"/>
              <a:cs typeface="Open Sans"/>
              <a:sym typeface="Open Sans"/>
            </a:endParaRPr>
          </a:p>
          <a:p>
            <a:pPr indent="-304800" lvl="0" marL="457200" rtl="0" algn="l">
              <a:lnSpc>
                <a:spcPct val="150000"/>
              </a:lnSpc>
              <a:spcBef>
                <a:spcPts val="0"/>
              </a:spcBef>
              <a:spcAft>
                <a:spcPts val="0"/>
              </a:spcAft>
              <a:buClr>
                <a:schemeClr val="dk2"/>
              </a:buClr>
              <a:buSzPts val="1200"/>
              <a:buFont typeface="Open Sans"/>
              <a:buChar char="●"/>
            </a:pPr>
            <a:r>
              <a:rPr lang="en" sz="1200">
                <a:solidFill>
                  <a:schemeClr val="dk2"/>
                </a:solidFill>
                <a:highlight>
                  <a:srgbClr val="FFFFFF"/>
                </a:highlight>
                <a:latin typeface="Open Sans"/>
                <a:ea typeface="Open Sans"/>
                <a:cs typeface="Open Sans"/>
                <a:sym typeface="Open Sans"/>
              </a:rPr>
              <a:t>I</a:t>
            </a:r>
            <a:r>
              <a:rPr lang="en" sz="1200">
                <a:solidFill>
                  <a:schemeClr val="dk2"/>
                </a:solidFill>
                <a:highlight>
                  <a:srgbClr val="FFFFFF"/>
                </a:highlight>
                <a:latin typeface="Open Sans"/>
                <a:ea typeface="Open Sans"/>
                <a:cs typeface="Open Sans"/>
                <a:sym typeface="Open Sans"/>
              </a:rPr>
              <a:t>ndustry standard framework/pipeline for identifying </a:t>
            </a:r>
            <a:r>
              <a:rPr lang="en" sz="1200">
                <a:solidFill>
                  <a:schemeClr val="dk2"/>
                </a:solidFill>
                <a:highlight>
                  <a:schemeClr val="lt1"/>
                </a:highlight>
                <a:latin typeface="Open Sans"/>
                <a:ea typeface="Open Sans"/>
                <a:cs typeface="Open Sans"/>
                <a:sym typeface="Open Sans"/>
              </a:rPr>
              <a:t>somatic and germline short-variants.</a:t>
            </a:r>
            <a:endParaRPr sz="1200">
              <a:solidFill>
                <a:schemeClr val="dk2"/>
              </a:solidFill>
              <a:highlight>
                <a:srgbClr val="FFFFFF"/>
              </a:highlight>
              <a:latin typeface="Open Sans"/>
              <a:ea typeface="Open Sans"/>
              <a:cs typeface="Open Sans"/>
              <a:sym typeface="Open Sans"/>
            </a:endParaRPr>
          </a:p>
          <a:p>
            <a:pPr indent="-304800" lvl="0" marL="457200" rtl="0" algn="l">
              <a:lnSpc>
                <a:spcPct val="150000"/>
              </a:lnSpc>
              <a:spcBef>
                <a:spcPts val="0"/>
              </a:spcBef>
              <a:spcAft>
                <a:spcPts val="0"/>
              </a:spcAft>
              <a:buClr>
                <a:schemeClr val="dk2"/>
              </a:buClr>
              <a:buSzPts val="1200"/>
              <a:buFont typeface="Open Sans"/>
              <a:buChar char="●"/>
            </a:pPr>
            <a:r>
              <a:rPr lang="en" sz="1200">
                <a:solidFill>
                  <a:schemeClr val="dk2"/>
                </a:solidFill>
                <a:highlight>
                  <a:srgbClr val="FFFFFF"/>
                </a:highlight>
                <a:latin typeface="Open Sans"/>
                <a:ea typeface="Open Sans"/>
                <a:cs typeface="Open Sans"/>
                <a:sym typeface="Open Sans"/>
              </a:rPr>
              <a:t>GATK workflow is </a:t>
            </a:r>
            <a:r>
              <a:rPr lang="en" sz="1200">
                <a:solidFill>
                  <a:schemeClr val="dk2"/>
                </a:solidFill>
                <a:highlight>
                  <a:srgbClr val="FFFFFF"/>
                </a:highlight>
                <a:latin typeface="Open Sans"/>
                <a:ea typeface="Open Sans"/>
                <a:cs typeface="Open Sans"/>
                <a:sym typeface="Open Sans"/>
              </a:rPr>
              <a:t>expanding</a:t>
            </a:r>
            <a:r>
              <a:rPr lang="en" sz="1200">
                <a:solidFill>
                  <a:schemeClr val="dk2"/>
                </a:solidFill>
                <a:highlight>
                  <a:srgbClr val="FFFFFF"/>
                </a:highlight>
                <a:latin typeface="Open Sans"/>
                <a:ea typeface="Open Sans"/>
                <a:cs typeface="Open Sans"/>
                <a:sym typeface="Open Sans"/>
              </a:rPr>
              <a:t> to include </a:t>
            </a:r>
            <a:r>
              <a:rPr lang="en" sz="1200">
                <a:solidFill>
                  <a:schemeClr val="dk2"/>
                </a:solidFill>
                <a:highlight>
                  <a:srgbClr val="FFFFFF"/>
                </a:highlight>
                <a:latin typeface="Open Sans"/>
                <a:ea typeface="Open Sans"/>
                <a:cs typeface="Open Sans"/>
                <a:sym typeface="Open Sans"/>
              </a:rPr>
              <a:t>SCNAs</a:t>
            </a:r>
            <a:r>
              <a:rPr lang="en" sz="1200">
                <a:solidFill>
                  <a:schemeClr val="dk2"/>
                </a:solidFill>
                <a:highlight>
                  <a:srgbClr val="FFFFFF"/>
                </a:highlight>
                <a:latin typeface="Open Sans"/>
                <a:ea typeface="Open Sans"/>
                <a:cs typeface="Open Sans"/>
                <a:sym typeface="Open Sans"/>
              </a:rPr>
              <a:t> and SVs.</a:t>
            </a:r>
            <a:endParaRPr sz="1200">
              <a:solidFill>
                <a:schemeClr val="dk2"/>
              </a:solidFill>
              <a:highlight>
                <a:srgbClr val="FFFFFF"/>
              </a:highlight>
              <a:latin typeface="Open Sans"/>
              <a:ea typeface="Open Sans"/>
              <a:cs typeface="Open Sans"/>
              <a:sym typeface="Open Sans"/>
            </a:endParaRPr>
          </a:p>
          <a:p>
            <a:pPr indent="-304800" lvl="0" marL="457200" rtl="0" algn="l">
              <a:lnSpc>
                <a:spcPct val="150000"/>
              </a:lnSpc>
              <a:spcBef>
                <a:spcPts val="0"/>
              </a:spcBef>
              <a:spcAft>
                <a:spcPts val="0"/>
              </a:spcAft>
              <a:buClr>
                <a:schemeClr val="dk2"/>
              </a:buClr>
              <a:buSzPts val="1200"/>
              <a:buFont typeface="Open Sans"/>
              <a:buChar char="●"/>
            </a:pPr>
            <a:r>
              <a:rPr lang="en" sz="1200">
                <a:solidFill>
                  <a:schemeClr val="dk2"/>
                </a:solidFill>
                <a:highlight>
                  <a:srgbClr val="FFFFFF"/>
                </a:highlight>
                <a:latin typeface="Open Sans"/>
                <a:ea typeface="Open Sans"/>
                <a:cs typeface="Open Sans"/>
                <a:sym typeface="Open Sans"/>
              </a:rPr>
              <a:t>Also includes various tools to perform </a:t>
            </a:r>
            <a:r>
              <a:rPr lang="en" sz="1200">
                <a:solidFill>
                  <a:schemeClr val="dk2"/>
                </a:solidFill>
                <a:highlight>
                  <a:srgbClr val="FFFFFF"/>
                </a:highlight>
                <a:latin typeface="Open Sans"/>
                <a:ea typeface="Open Sans"/>
                <a:cs typeface="Open Sans"/>
                <a:sym typeface="Open Sans"/>
              </a:rPr>
              <a:t>processing</a:t>
            </a:r>
            <a:r>
              <a:rPr lang="en" sz="1200">
                <a:solidFill>
                  <a:schemeClr val="dk2"/>
                </a:solidFill>
                <a:highlight>
                  <a:srgbClr val="FFFFFF"/>
                </a:highlight>
                <a:latin typeface="Open Sans"/>
                <a:ea typeface="Open Sans"/>
                <a:cs typeface="Open Sans"/>
                <a:sym typeface="Open Sans"/>
              </a:rPr>
              <a:t> and QC </a:t>
            </a:r>
            <a:endParaRPr sz="1200">
              <a:solidFill>
                <a:schemeClr val="dk2"/>
              </a:solidFill>
              <a:highlight>
                <a:srgbClr val="FFFFFF"/>
              </a:highlight>
              <a:latin typeface="Open Sans"/>
              <a:ea typeface="Open Sans"/>
              <a:cs typeface="Open Sans"/>
              <a:sym typeface="Open Sans"/>
            </a:endParaRPr>
          </a:p>
          <a:p>
            <a:pPr indent="-304800" lvl="1" marL="914400" rtl="0" algn="l">
              <a:lnSpc>
                <a:spcPct val="150000"/>
              </a:lnSpc>
              <a:spcBef>
                <a:spcPts val="0"/>
              </a:spcBef>
              <a:spcAft>
                <a:spcPts val="0"/>
              </a:spcAft>
              <a:buClr>
                <a:schemeClr val="dk2"/>
              </a:buClr>
              <a:buSzPts val="1200"/>
              <a:buFont typeface="Open Sans"/>
              <a:buChar char="○"/>
            </a:pPr>
            <a:r>
              <a:rPr lang="en" sz="1200">
                <a:solidFill>
                  <a:schemeClr val="dk2"/>
                </a:solidFill>
                <a:highlight>
                  <a:srgbClr val="FFFFFF"/>
                </a:highlight>
                <a:latin typeface="Open Sans"/>
                <a:ea typeface="Open Sans"/>
                <a:cs typeface="Open Sans"/>
                <a:sym typeface="Open Sans"/>
              </a:rPr>
              <a:t>Designed mostly for WES and WGS Illumina data, but could be adapted to other technologies.</a:t>
            </a:r>
            <a:endParaRPr sz="1200">
              <a:solidFill>
                <a:schemeClr val="dk2"/>
              </a:solidFill>
              <a:highlight>
                <a:srgbClr val="FFFFFF"/>
              </a:highlight>
              <a:latin typeface="Open Sans"/>
              <a:ea typeface="Open Sans"/>
              <a:cs typeface="Open Sans"/>
              <a:sym typeface="Open Sans"/>
            </a:endParaRPr>
          </a:p>
          <a:p>
            <a:pPr indent="-304800" lvl="0" marL="457200" rtl="0" algn="l">
              <a:lnSpc>
                <a:spcPct val="150000"/>
              </a:lnSpc>
              <a:spcBef>
                <a:spcPts val="0"/>
              </a:spcBef>
              <a:spcAft>
                <a:spcPts val="0"/>
              </a:spcAft>
              <a:buClr>
                <a:schemeClr val="dk2"/>
              </a:buClr>
              <a:buSzPts val="1200"/>
              <a:buFont typeface="Open Sans"/>
              <a:buChar char="●"/>
            </a:pPr>
            <a:r>
              <a:rPr lang="en" sz="1200" u="sng">
                <a:solidFill>
                  <a:schemeClr val="hlink"/>
                </a:solidFill>
                <a:highlight>
                  <a:srgbClr val="FFFFFF"/>
                </a:highlight>
                <a:latin typeface="Open Sans"/>
                <a:ea typeface="Open Sans"/>
                <a:cs typeface="Open Sans"/>
                <a:sym typeface="Open Sans"/>
                <a:hlinkClick r:id="rId5"/>
              </a:rPr>
              <a:t>GATK Best Practices</a:t>
            </a:r>
            <a:endParaRPr sz="1200">
              <a:solidFill>
                <a:schemeClr val="dk2"/>
              </a:solidFill>
              <a:highlight>
                <a:srgbClr val="FFFFFF"/>
              </a:highlight>
              <a:latin typeface="Open Sans"/>
              <a:ea typeface="Open Sans"/>
              <a:cs typeface="Open Sans"/>
              <a:sym typeface="Open Sans"/>
            </a:endParaRPr>
          </a:p>
          <a:p>
            <a:pPr indent="-304800" lvl="1" marL="914400" rtl="0" algn="l">
              <a:lnSpc>
                <a:spcPct val="150000"/>
              </a:lnSpc>
              <a:spcBef>
                <a:spcPts val="0"/>
              </a:spcBef>
              <a:spcAft>
                <a:spcPts val="0"/>
              </a:spcAft>
              <a:buClr>
                <a:schemeClr val="dk2"/>
              </a:buClr>
              <a:buSzPts val="1200"/>
              <a:buFont typeface="Open Sans"/>
              <a:buChar char="○"/>
            </a:pPr>
            <a:r>
              <a:rPr lang="en" sz="1200">
                <a:solidFill>
                  <a:schemeClr val="dk2"/>
                </a:solidFill>
                <a:highlight>
                  <a:srgbClr val="FFFFFF"/>
                </a:highlight>
                <a:latin typeface="Open Sans"/>
                <a:ea typeface="Open Sans"/>
                <a:cs typeface="Open Sans"/>
                <a:sym typeface="Open Sans"/>
              </a:rPr>
              <a:t>Step-by-step recommendations for processing and analysis from raw reads to variant discovery in high-throughput sequencing.</a:t>
            </a:r>
            <a:endParaRPr sz="1200">
              <a:solidFill>
                <a:schemeClr val="dk1"/>
              </a:solidFill>
              <a:highlight>
                <a:srgbClr val="FFFFFF"/>
              </a:highlight>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628650" y="-6"/>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n" sz="3400">
                <a:latin typeface="PT Sans Narrow"/>
                <a:ea typeface="PT Sans Narrow"/>
                <a:cs typeface="PT Sans Narrow"/>
                <a:sym typeface="PT Sans Narrow"/>
              </a:rPr>
              <a:t>GATK </a:t>
            </a:r>
            <a:r>
              <a:rPr b="1" lang="en" sz="3400">
                <a:latin typeface="PT Sans Narrow"/>
                <a:ea typeface="PT Sans Narrow"/>
                <a:cs typeface="PT Sans Narrow"/>
                <a:sym typeface="PT Sans Narrow"/>
              </a:rPr>
              <a:t>somatic</a:t>
            </a:r>
            <a:r>
              <a:rPr b="1" lang="en" sz="3400">
                <a:latin typeface="PT Sans Narrow"/>
                <a:ea typeface="PT Sans Narrow"/>
                <a:cs typeface="PT Sans Narrow"/>
                <a:sym typeface="PT Sans Narrow"/>
              </a:rPr>
              <a:t> short variant discovery </a:t>
            </a:r>
            <a:r>
              <a:rPr b="1" lang="en" sz="3400">
                <a:latin typeface="PT Sans Narrow"/>
                <a:ea typeface="PT Sans Narrow"/>
                <a:cs typeface="PT Sans Narrow"/>
                <a:sym typeface="PT Sans Narrow"/>
              </a:rPr>
              <a:t>pipeline</a:t>
            </a:r>
            <a:endParaRPr b="1" sz="3400">
              <a:latin typeface="PT Sans Narrow"/>
              <a:ea typeface="PT Sans Narrow"/>
              <a:cs typeface="PT Sans Narrow"/>
              <a:sym typeface="PT Sans Narrow"/>
            </a:endParaRPr>
          </a:p>
        </p:txBody>
      </p:sp>
      <p:pic>
        <p:nvPicPr>
          <p:cNvPr id="120" name="Google Shape;120;p22"/>
          <p:cNvPicPr preferRelativeResize="0"/>
          <p:nvPr/>
        </p:nvPicPr>
        <p:blipFill rotWithShape="1">
          <a:blip r:embed="rId3">
            <a:alphaModFix/>
          </a:blip>
          <a:srcRect b="0" l="0" r="0" t="950"/>
          <a:stretch/>
        </p:blipFill>
        <p:spPr>
          <a:xfrm>
            <a:off x="3126125" y="1433125"/>
            <a:ext cx="4930652" cy="3622352"/>
          </a:xfrm>
          <a:prstGeom prst="rect">
            <a:avLst/>
          </a:prstGeom>
          <a:noFill/>
          <a:ln>
            <a:noFill/>
          </a:ln>
        </p:spPr>
      </p:pic>
      <p:pic>
        <p:nvPicPr>
          <p:cNvPr id="121" name="Google Shape;121;p22"/>
          <p:cNvPicPr preferRelativeResize="0"/>
          <p:nvPr/>
        </p:nvPicPr>
        <p:blipFill>
          <a:blip r:embed="rId4">
            <a:alphaModFix/>
          </a:blip>
          <a:stretch>
            <a:fillRect/>
          </a:stretch>
        </p:blipFill>
        <p:spPr>
          <a:xfrm>
            <a:off x="830463" y="1627924"/>
            <a:ext cx="1562125" cy="2774682"/>
          </a:xfrm>
          <a:prstGeom prst="rect">
            <a:avLst/>
          </a:prstGeom>
          <a:noFill/>
          <a:ln>
            <a:noFill/>
          </a:ln>
        </p:spPr>
      </p:pic>
      <p:sp>
        <p:nvSpPr>
          <p:cNvPr id="122" name="Google Shape;122;p22"/>
          <p:cNvSpPr txBox="1"/>
          <p:nvPr/>
        </p:nvSpPr>
        <p:spPr>
          <a:xfrm>
            <a:off x="573230" y="956925"/>
            <a:ext cx="2227200" cy="406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1600">
                <a:solidFill>
                  <a:srgbClr val="FF0000"/>
                </a:solidFill>
                <a:latin typeface="Open Sans"/>
                <a:ea typeface="Open Sans"/>
                <a:cs typeface="Open Sans"/>
                <a:sym typeface="Open Sans"/>
              </a:rPr>
              <a:t>Data preprocessing</a:t>
            </a:r>
            <a:endParaRPr b="1" sz="1600">
              <a:solidFill>
                <a:srgbClr val="FF0000"/>
              </a:solidFill>
              <a:latin typeface="Open Sans"/>
              <a:ea typeface="Open Sans"/>
              <a:cs typeface="Open Sans"/>
              <a:sym typeface="Open Sans"/>
            </a:endParaRPr>
          </a:p>
        </p:txBody>
      </p:sp>
      <p:cxnSp>
        <p:nvCxnSpPr>
          <p:cNvPr id="123" name="Google Shape;123;p22"/>
          <p:cNvCxnSpPr/>
          <p:nvPr/>
        </p:nvCxnSpPr>
        <p:spPr>
          <a:xfrm flipH="1" rot="10800000">
            <a:off x="2232775" y="1833375"/>
            <a:ext cx="1092000" cy="2026500"/>
          </a:xfrm>
          <a:prstGeom prst="straightConnector1">
            <a:avLst/>
          </a:prstGeom>
          <a:noFill/>
          <a:ln cap="flat" cmpd="sng" w="9525">
            <a:solidFill>
              <a:schemeClr val="dk2"/>
            </a:solidFill>
            <a:prstDash val="solid"/>
            <a:round/>
            <a:headEnd len="med" w="med" type="none"/>
            <a:tailEnd len="med" w="med" type="triangle"/>
          </a:ln>
        </p:spPr>
      </p:cxnSp>
      <p:sp>
        <p:nvSpPr>
          <p:cNvPr id="124" name="Google Shape;124;p22"/>
          <p:cNvSpPr txBox="1"/>
          <p:nvPr/>
        </p:nvSpPr>
        <p:spPr>
          <a:xfrm>
            <a:off x="4569325" y="956925"/>
            <a:ext cx="3019200" cy="406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1600">
                <a:solidFill>
                  <a:srgbClr val="FF0000"/>
                </a:solidFill>
                <a:latin typeface="Open Sans"/>
                <a:ea typeface="Open Sans"/>
                <a:cs typeface="Open Sans"/>
                <a:sym typeface="Open Sans"/>
              </a:rPr>
              <a:t>Variant </a:t>
            </a:r>
            <a:r>
              <a:rPr b="1" lang="en" sz="1600">
                <a:solidFill>
                  <a:srgbClr val="FF0000"/>
                </a:solidFill>
                <a:latin typeface="Open Sans"/>
                <a:ea typeface="Open Sans"/>
                <a:cs typeface="Open Sans"/>
                <a:sym typeface="Open Sans"/>
              </a:rPr>
              <a:t>discovery</a:t>
            </a:r>
            <a:r>
              <a:rPr b="1" lang="en" sz="1600">
                <a:solidFill>
                  <a:srgbClr val="FF0000"/>
                </a:solidFill>
                <a:latin typeface="Open Sans"/>
                <a:ea typeface="Open Sans"/>
                <a:cs typeface="Open Sans"/>
                <a:sym typeface="Open Sans"/>
              </a:rPr>
              <a:t> workflow</a:t>
            </a:r>
            <a:endParaRPr b="1" sz="1600">
              <a:solidFill>
                <a:srgbClr val="FF0000"/>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name="Plum">
  <a:themeElements>
    <a:clrScheme name="Plum">
      <a:dk1>
        <a:srgbClr val="0A0A0A"/>
      </a:dk1>
      <a:lt1>
        <a:srgbClr val="FFFFFF"/>
      </a:lt1>
      <a:dk2>
        <a:srgbClr val="000000"/>
      </a:dk2>
      <a:lt2>
        <a:srgbClr val="7F7F7F"/>
      </a:lt2>
      <a:accent1>
        <a:srgbClr val="333333"/>
      </a:accent1>
      <a:accent2>
        <a:srgbClr val="006699"/>
      </a:accent2>
      <a:accent3>
        <a:srgbClr val="1779BA"/>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